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4"/>
  </p:notesMasterIdLst>
  <p:sldIdLst>
    <p:sldId id="294" r:id="rId3"/>
    <p:sldId id="311" r:id="rId4"/>
    <p:sldId id="312" r:id="rId5"/>
    <p:sldId id="266" r:id="rId6"/>
    <p:sldId id="267" r:id="rId7"/>
    <p:sldId id="345" r:id="rId8"/>
    <p:sldId id="346" r:id="rId9"/>
    <p:sldId id="284" r:id="rId10"/>
    <p:sldId id="288" r:id="rId11"/>
    <p:sldId id="295" r:id="rId12"/>
    <p:sldId id="301" r:id="rId13"/>
    <p:sldId id="296" r:id="rId14"/>
    <p:sldId id="297" r:id="rId15"/>
    <p:sldId id="299" r:id="rId16"/>
    <p:sldId id="300" r:id="rId17"/>
    <p:sldId id="302" r:id="rId18"/>
    <p:sldId id="303" r:id="rId19"/>
    <p:sldId id="304" r:id="rId20"/>
    <p:sldId id="305" r:id="rId21"/>
    <p:sldId id="306" r:id="rId22"/>
    <p:sldId id="307" r:id="rId23"/>
    <p:sldId id="309" r:id="rId24"/>
    <p:sldId id="308" r:id="rId25"/>
    <p:sldId id="310" r:id="rId26"/>
    <p:sldId id="315" r:id="rId27"/>
    <p:sldId id="313" r:id="rId28"/>
    <p:sldId id="319" r:id="rId29"/>
    <p:sldId id="317" r:id="rId30"/>
    <p:sldId id="318" r:id="rId31"/>
    <p:sldId id="320" r:id="rId32"/>
    <p:sldId id="321" r:id="rId33"/>
    <p:sldId id="323" r:id="rId34"/>
    <p:sldId id="324" r:id="rId35"/>
    <p:sldId id="325" r:id="rId36"/>
    <p:sldId id="326" r:id="rId37"/>
    <p:sldId id="329" r:id="rId38"/>
    <p:sldId id="330" r:id="rId39"/>
    <p:sldId id="333" r:id="rId40"/>
    <p:sldId id="334" r:id="rId41"/>
    <p:sldId id="335" r:id="rId42"/>
    <p:sldId id="336" r:id="rId43"/>
    <p:sldId id="2076136786" r:id="rId44"/>
    <p:sldId id="2076136787" r:id="rId45"/>
    <p:sldId id="2076136788" r:id="rId46"/>
    <p:sldId id="337" r:id="rId47"/>
    <p:sldId id="338" r:id="rId48"/>
    <p:sldId id="339" r:id="rId49"/>
    <p:sldId id="286" r:id="rId50"/>
    <p:sldId id="282" r:id="rId51"/>
    <p:sldId id="272" r:id="rId52"/>
    <p:sldId id="278" r:id="rId53"/>
    <p:sldId id="292" r:id="rId54"/>
    <p:sldId id="275" r:id="rId55"/>
    <p:sldId id="341" r:id="rId56"/>
    <p:sldId id="344" r:id="rId57"/>
    <p:sldId id="2076136789" r:id="rId58"/>
    <p:sldId id="2076136790" r:id="rId59"/>
    <p:sldId id="343" r:id="rId60"/>
    <p:sldId id="340" r:id="rId61"/>
    <p:sldId id="342" r:id="rId62"/>
    <p:sldId id="280" r:id="rId63"/>
    <p:sldId id="2076136784" r:id="rId64"/>
    <p:sldId id="4390" r:id="rId65"/>
    <p:sldId id="2076136781" r:id="rId66"/>
    <p:sldId id="2076136780" r:id="rId67"/>
    <p:sldId id="259" r:id="rId68"/>
    <p:sldId id="256" r:id="rId69"/>
    <p:sldId id="261" r:id="rId70"/>
    <p:sldId id="263" r:id="rId71"/>
    <p:sldId id="265" r:id="rId72"/>
    <p:sldId id="2076136785" r:id="rId7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F9B1B06-C8A4-4A54-91BD-70E63D38DF0E}">
          <p14:sldIdLst>
            <p14:sldId id="294"/>
            <p14:sldId id="311"/>
            <p14:sldId id="312"/>
            <p14:sldId id="266"/>
            <p14:sldId id="267"/>
            <p14:sldId id="345"/>
            <p14:sldId id="346"/>
            <p14:sldId id="284"/>
            <p14:sldId id="288"/>
            <p14:sldId id="295"/>
            <p14:sldId id="301"/>
            <p14:sldId id="296"/>
            <p14:sldId id="297"/>
            <p14:sldId id="299"/>
            <p14:sldId id="300"/>
            <p14:sldId id="302"/>
            <p14:sldId id="303"/>
            <p14:sldId id="304"/>
            <p14:sldId id="305"/>
            <p14:sldId id="306"/>
            <p14:sldId id="307"/>
            <p14:sldId id="309"/>
            <p14:sldId id="308"/>
            <p14:sldId id="310"/>
          </p14:sldIdLst>
        </p14:section>
        <p14:section name="Internals" id="{127EE0A2-F29B-4404-9C00-1256318ECA05}">
          <p14:sldIdLst>
            <p14:sldId id="315"/>
            <p14:sldId id="313"/>
            <p14:sldId id="319"/>
            <p14:sldId id="317"/>
            <p14:sldId id="318"/>
            <p14:sldId id="320"/>
            <p14:sldId id="321"/>
            <p14:sldId id="323"/>
            <p14:sldId id="324"/>
            <p14:sldId id="325"/>
            <p14:sldId id="326"/>
            <p14:sldId id="329"/>
            <p14:sldId id="330"/>
            <p14:sldId id="333"/>
            <p14:sldId id="334"/>
            <p14:sldId id="335"/>
            <p14:sldId id="336"/>
            <p14:sldId id="2076136786"/>
            <p14:sldId id="2076136787"/>
            <p14:sldId id="2076136788"/>
            <p14:sldId id="337"/>
            <p14:sldId id="338"/>
            <p14:sldId id="339"/>
            <p14:sldId id="286"/>
            <p14:sldId id="282"/>
            <p14:sldId id="272"/>
            <p14:sldId id="278"/>
            <p14:sldId id="292"/>
            <p14:sldId id="275"/>
            <p14:sldId id="341"/>
            <p14:sldId id="344"/>
            <p14:sldId id="2076136789"/>
            <p14:sldId id="2076136790"/>
            <p14:sldId id="343"/>
            <p14:sldId id="340"/>
            <p14:sldId id="342"/>
            <p14:sldId id="280"/>
            <p14:sldId id="2076136784"/>
            <p14:sldId id="4390"/>
            <p14:sldId id="2076136781"/>
            <p14:sldId id="2076136780"/>
            <p14:sldId id="259"/>
            <p14:sldId id="256"/>
            <p14:sldId id="261"/>
            <p14:sldId id="263"/>
            <p14:sldId id="265"/>
            <p14:sldId id="20761367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443" autoAdjust="0"/>
  </p:normalViewPr>
  <p:slideViewPr>
    <p:cSldViewPr snapToGrid="0">
      <p:cViewPr varScale="1">
        <p:scale>
          <a:sx n="160" d="100"/>
          <a:sy n="160" d="100"/>
        </p:scale>
        <p:origin x="33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9E61A-DF8B-4D6A-BE3F-5B4A911CF608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D88F1-7590-452F-9CA9-9B27AA7E02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98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16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group deployment create --name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ExampleDeployment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--resource-group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YourResourceGroup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--template-file </a:t>
            </a:r>
            <a:r>
              <a:rPr lang="en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azuredeployBasic.json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392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94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776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40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947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CopyMeasurementFromTs_DayToTs_Day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@FromTs_Day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20211211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@MoveDaysBack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14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@OffsetMillisecond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65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 if attribute order in non clustered index makes sense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D88F1-7590-452F-9CA9-9B27AA7E02D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69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.xml"/><Relationship Id="rId4" Type="http://schemas.openxmlformats.org/officeDocument/2006/relationships/image" Target="../media/image6.emf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8DF66-FEE6-41BF-84ED-DA6601F63B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250DB6-DFC1-413B-A47D-84E9D98E1C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E2BB4-BF4B-491A-92BF-A8BF844F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F69F1-01C5-4B50-8205-70A55B959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1363D-BB99-4A57-B74A-43F450E04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06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E8C8F-8B74-48E5-8D2F-A191C480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EED0D-63F8-42CD-9197-9CA2952D2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8D16E-6943-47D4-90E2-0BDF1C71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ACA53D-ED28-40A1-856C-7AD70E8F8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A2134-C499-4D9C-AE08-FA79BF4D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21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44DEC-8290-4469-B9AE-280F9302F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29C71C-FEDA-4E68-A342-1DBCE5143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D24CA-1AD6-4408-8F3A-5CCE4061F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CE1DD-9631-4612-A136-BBA02E49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69469-5AC4-4452-8117-640C21AD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75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4572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572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9F328AE-26F0-42B9-988D-535B1145C9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34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2270E26-89BA-4369-9EF4-1B9EBAA3D00B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D2D2D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9" name="MS logo gray - EMF" descr="Microsoft logo, gray text version">
            <a:extLst>
              <a:ext uri="{FF2B5EF4-FFF2-40B4-BE49-F238E27FC236}">
                <a16:creationId xmlns:a16="http://schemas.microsoft.com/office/drawing/2014/main" id="{D03FE64B-525F-4B73-8C45-B4BC3BAD6A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964678-FE6C-4226-A11B-8D452DA7808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01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026004-6E63-4034-A1B0-34BE8CEF3D76}"/>
              </a:ext>
            </a:extLst>
          </p:cNvPr>
          <p:cNvSpPr/>
          <p:nvPr userDrawn="1"/>
        </p:nvSpPr>
        <p:spPr bwMode="auto">
          <a:xfrm>
            <a:off x="5334000" y="0"/>
            <a:ext cx="6858000" cy="6858000"/>
          </a:xfrm>
          <a:prstGeom prst="rect">
            <a:avLst/>
          </a:prstGeom>
          <a:solidFill>
            <a:srgbClr val="00BCF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00240D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C1A9B4-AD16-4E53-919C-38204BAF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0758" y="800100"/>
            <a:ext cx="502448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35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574989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5414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31409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01039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8321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4EC8-52F9-4857-9FE0-BBC1BEB2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27D51-EB45-4CB5-87F9-4FA1C2522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35A9C-A76A-4222-ABE1-175950BD6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681EE-2D15-4CA9-94FE-5F69BA796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94E2BE-EC4C-45F4-A998-5C472B090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9601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226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8040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2952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025650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069690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378623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21545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31573B-58F8-43B4-8E3E-6F895442CB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786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85502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81C0FB-0396-463F-9527-BACCE96868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98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097244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E382B-A8DF-4E89-9567-CD70CE88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70A16C-B4A6-42B2-A589-0F6EFD51A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D90AB-2122-46D6-B0B0-81E738465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0FC276-58AB-4D60-ABBA-D195FC710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76F10-9085-4A31-BADA-D94414DF3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8695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9F059F-BD0F-4211-86F6-E960C3EC18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025" y="3898483"/>
            <a:ext cx="2265363" cy="237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3248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5899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9836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0993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65234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59104CAE-91B8-4A7E-9F8E-214C5F8809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503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063428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Blank Color 1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9" y="228601"/>
            <a:ext cx="11151917" cy="747897"/>
          </a:xfrm>
        </p:spPr>
        <p:txBody>
          <a:bodyPr/>
          <a:lstStyle>
            <a:lvl1pPr>
              <a:defRPr>
                <a:solidFill>
                  <a:srgbClr val="00AEE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447800"/>
            <a:ext cx="11151917" cy="946413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900"/>
              </a:spcAft>
              <a:buNone/>
              <a:defRPr sz="3999" spc="-100" baseline="0">
                <a:solidFill>
                  <a:srgbClr val="00AEEF"/>
                </a:solidFill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400"/>
              </a:spcAft>
              <a:buNone/>
              <a:defRPr sz="2000" spc="-51" baseline="0">
                <a:solidFill>
                  <a:srgbClr val="00AEEF"/>
                </a:solidFill>
              </a:defRPr>
            </a:lvl2pPr>
            <a:lvl3pPr marL="0" indent="0">
              <a:spcBef>
                <a:spcPts val="0"/>
              </a:spcBef>
              <a:spcAft>
                <a:spcPts val="400"/>
              </a:spcAft>
              <a:buNone/>
              <a:defRPr sz="2000"/>
            </a:lvl3pPr>
            <a:lvl4pPr marL="0" indent="0">
              <a:spcBef>
                <a:spcPts val="0"/>
              </a:spcBef>
              <a:spcAft>
                <a:spcPts val="400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400"/>
              </a:spcAft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93095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9" spc="-98" baseline="0">
                <a:solidFill>
                  <a:srgbClr val="FF0000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11338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908780-40AD-40B0-9FFC-9C48183CE845}"/>
              </a:ext>
            </a:extLst>
          </p:cNvPr>
          <p:cNvSpPr/>
          <p:nvPr userDrawn="1"/>
        </p:nvSpPr>
        <p:spPr>
          <a:xfrm>
            <a:off x="274638" y="351692"/>
            <a:ext cx="11650662" cy="580294"/>
          </a:xfrm>
          <a:prstGeom prst="roundRect">
            <a:avLst/>
          </a:prstGeom>
          <a:solidFill>
            <a:srgbClr val="E81123"/>
          </a:solidFill>
          <a:ln>
            <a:solidFill>
              <a:srgbClr val="E811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399A8-090B-4988-A572-47A4FC807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9807"/>
            <a:ext cx="10515600" cy="566860"/>
          </a:xfrm>
        </p:spPr>
        <p:txBody>
          <a:bodyPr>
            <a:noAutofit/>
          </a:bodyPr>
          <a:lstStyle>
            <a:lvl1pPr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898AD91-2B54-439E-9887-50D5630978F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4830"/>
            <a:ext cx="6875462" cy="254977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Edit Presenter</a:t>
            </a:r>
          </a:p>
        </p:txBody>
      </p:sp>
    </p:spTree>
    <p:extLst>
      <p:ext uri="{BB962C8B-B14F-4D97-AF65-F5344CB8AC3E}">
        <p14:creationId xmlns:p14="http://schemas.microsoft.com/office/powerpoint/2010/main" val="2696177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5BB8E-4665-46F8-99D6-DB2756968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45D25-AF17-4DE3-B405-FA5DA3D91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415E23-B307-4F4F-9E70-4F42929168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85A28-6F26-4378-B5D4-9C58DDB83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195582-FBA2-460C-90F0-9A9943F76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59D26-214F-4A3A-8374-D2DEC538D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159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 Sl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277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3452527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1763D-41AD-4FA7-ACC1-F8BC6CEA1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4D2EB-B46D-4897-A180-5A6F6B6A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F304EF-ED1D-4DA7-AD1D-544AE8B2F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0A046-2F44-4669-A19D-5AC80D6C5DD4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A87DF-3F3D-4D94-953D-AB6864838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36960-5D44-4B52-B5EE-EDA54A64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FC0FF-0426-48FA-B04F-BB0C300F23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773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78414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784143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418241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65070" y="0"/>
            <a:ext cx="5326931" cy="484094"/>
          </a:xfrm>
        </p:spPr>
        <p:txBody>
          <a:bodyPr vert="horz" wrap="square" lIns="127337" tIns="79586" rIns="127337" bIns="79586" rtlCol="0" anchor="t">
            <a:noAutofit/>
          </a:bodyPr>
          <a:lstStyle>
            <a:lvl1pPr marL="0" indent="0" algn="r" defTabSz="648691">
              <a:buFontTx/>
              <a:buNone/>
              <a:defRPr lang="en-US" sz="1059" b="0" cap="none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n-lt"/>
                <a:cs typeface="Segoe UI" pitchFamily="34" charset="0"/>
              </a:defRPr>
            </a:lvl1pPr>
          </a:lstStyle>
          <a:p>
            <a:pPr algn="r" defTabSz="735144"/>
            <a:r>
              <a:rPr lang="en-GB" sz="981">
                <a:latin typeface="Segoe UI Light"/>
              </a:rPr>
              <a:t>Presenter: Insert Name / OneNote page:  / Slide 1 of X</a:t>
            </a:r>
            <a:endParaRPr lang="en-US" sz="981">
              <a:latin typeface="Segoe UI Ligh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7716" y="201706"/>
            <a:ext cx="7402286" cy="484094"/>
          </a:xfrm>
        </p:spPr>
        <p:txBody>
          <a:bodyPr lIns="45720" rIns="0" anchor="b"/>
          <a:lstStyle>
            <a:lvl1pPr>
              <a:defRPr sz="211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28330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58" y="1558"/>
          <a:ext cx="1556" cy="1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4" name="Object 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" y="1558"/>
                        <a:ext cx="1556" cy="155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737029" y="6356803"/>
            <a:ext cx="2844904" cy="364224"/>
          </a:xfrm>
          <a:prstGeom prst="rect">
            <a:avLst/>
          </a:prstGeom>
        </p:spPr>
        <p:txBody>
          <a:bodyPr vert="horz" lIns="91432" tIns="45715" rIns="91432" bIns="45715" rtlCol="0" anchor="ctr"/>
          <a:lstStyle>
            <a:lvl1pPr algn="r">
              <a:defRPr sz="7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202"/>
            <a:fld id="{FFB82908-4842-4340-9D73-01C813DDC308}" type="slidenum">
              <a:rPr lang="en-US" smtClean="0">
                <a:solidFill>
                  <a:srgbClr val="505050">
                    <a:tint val="75000"/>
                  </a:srgbClr>
                </a:solidFill>
              </a:rPr>
              <a:pPr defTabSz="685202"/>
              <a:t>‹#›</a:t>
            </a:fld>
            <a:endParaRPr lang="en-US">
              <a:solidFill>
                <a:srgbClr val="505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1945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1" y="1560644"/>
            <a:ext cx="4898137" cy="1239122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800">
                <a:latin typeface="+mn-lt"/>
              </a:defRPr>
            </a:lvl1pPr>
            <a:lvl2pPr marL="228556" indent="0">
              <a:buNone/>
              <a:defRPr sz="1600"/>
            </a:lvl2pPr>
            <a:lvl3pPr marL="457112" indent="0">
              <a:buNone/>
              <a:defRPr sz="1200"/>
            </a:lvl3pPr>
            <a:lvl4pPr marL="685668" indent="0">
              <a:buNone/>
              <a:defRPr sz="1100"/>
            </a:lvl4pPr>
            <a:lvl5pPr marL="914225" indent="0">
              <a:buNone/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6444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5139502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500" y="697656"/>
            <a:ext cx="3654814" cy="1107996"/>
          </a:xfrm>
        </p:spPr>
        <p:txBody>
          <a:bodyPr wrap="square"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85797" y="617634"/>
            <a:ext cx="4616560" cy="1268039"/>
          </a:xfrm>
        </p:spPr>
        <p:txBody>
          <a:bodyPr anchor="ctr"/>
          <a:lstStyle>
            <a:lvl1pPr marL="399973" indent="-399973">
              <a:spcBef>
                <a:spcPts val="1800"/>
              </a:spcBef>
              <a:defRPr sz="2000">
                <a:latin typeface="+mn-lt"/>
              </a:defRPr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918799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3D3045-96A6-47EA-8E6C-C98A6581098A}"/>
              </a:ext>
            </a:extLst>
          </p:cNvPr>
          <p:cNvSpPr/>
          <p:nvPr userDrawn="1"/>
        </p:nvSpPr>
        <p:spPr bwMode="auto">
          <a:xfrm>
            <a:off x="0" y="0"/>
            <a:ext cx="6096000" cy="685800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5146331" cy="1107996"/>
          </a:xfrm>
        </p:spPr>
        <p:txBody>
          <a:bodyPr anchor="ctr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79772" y="2794981"/>
            <a:ext cx="4616560" cy="1268039"/>
          </a:xfrm>
        </p:spPr>
        <p:txBody>
          <a:bodyPr anchor="ctr"/>
          <a:lstStyle>
            <a:lvl1pPr marL="399973" indent="-399973">
              <a:spcBef>
                <a:spcPts val="1800"/>
              </a:spcBef>
              <a:defRPr sz="2000">
                <a:latin typeface="+mn-lt"/>
              </a:defRPr>
            </a:lvl1pPr>
            <a:lvl2pPr>
              <a:defRPr sz="16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46729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72CE8-10DB-4671-B91E-BDEA20A8C590}"/>
              </a:ext>
            </a:extLst>
          </p:cNvPr>
          <p:cNvSpPr/>
          <p:nvPr userDrawn="1"/>
        </p:nvSpPr>
        <p:spPr bwMode="auto">
          <a:xfrm>
            <a:off x="1" y="1340503"/>
            <a:ext cx="12191999" cy="5517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51E385E-C968-46B1-B908-12BCE97111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1633677"/>
            <a:ext cx="5566293" cy="472358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en-US" sz="2000" kern="1200" spc="0" baseline="0" dirty="0">
                <a:solidFill>
                  <a:schemeClr val="tx2"/>
                </a:soli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Clr>
                <a:srgbClr val="0078D7"/>
              </a:buClr>
              <a:buSzPct val="90000"/>
              <a:buFont typeface="Arial" pitchFamily="34" charset="0"/>
              <a:buNone/>
              <a:tabLst/>
              <a:defRPr lang="en-US" sz="160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2pPr>
            <a:lvl3pPr marL="230188" indent="0"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</a:defRPr>
            </a:lvl3pPr>
            <a:lvl4pPr marL="784338" indent="0"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4pPr>
            <a:lvl5pPr marL="1008434" indent="0"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6227DD-8E9D-4541-8CA8-529C70069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37214454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left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30" y="484782"/>
            <a:ext cx="5663197" cy="1644227"/>
          </a:xfrm>
        </p:spPr>
        <p:txBody>
          <a:bodyPr anchor="t"/>
          <a:lstStyle>
            <a:lvl1pPr>
              <a:defRPr lang="en-US" sz="3600" b="1" kern="1200" cap="none" spc="-1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793347" y="3600754"/>
            <a:ext cx="4671440" cy="2443701"/>
          </a:xfrm>
        </p:spPr>
        <p:txBody>
          <a:bodyPr anchor="b"/>
          <a:lstStyle>
            <a:lvl1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2800"/>
            </a:lvl1pPr>
            <a:lvl2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2000"/>
            </a:lvl2pPr>
            <a:lvl3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1800"/>
            </a:lvl3pPr>
            <a:lvl4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1600"/>
            </a:lvl4pPr>
            <a:lvl5pPr>
              <a:spcBef>
                <a:spcPts val="0"/>
              </a:spcBef>
              <a:spcAft>
                <a:spcPts val="1800"/>
              </a:spcAft>
              <a:buClr>
                <a:srgbClr val="92D050"/>
              </a:buClr>
              <a:buSzPct val="100000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293772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84EE9-5A6D-4C56-81AB-9266E0B81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33145-93E5-451B-ADF3-E625A04BA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2C371A-3964-4898-8A5D-CE125CB4C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5C52DF-1593-4D62-92E1-34711634FD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498456-EDEF-4E80-B8D4-541DEB0D5E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1B2436-C7F0-41B4-9B9A-AE87199C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4160D3-1722-4FB5-8B6F-B3CBABD9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50BE4F-E384-406F-AAEF-549A7983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5107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379545"/>
          </a:xfrm>
          <a:noFill/>
        </p:spPr>
        <p:txBody>
          <a:bodyPr tIns="91440" bIns="91440" anchor="t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627" b="0" kern="1200" cap="none" spc="-98" baseline="0" dirty="0">
                <a:ln w="3175">
                  <a:noFill/>
                </a:ln>
                <a:gradFill>
                  <a:gsLst>
                    <a:gs pos="91241">
                      <a:schemeClr val="tx1"/>
                    </a:gs>
                    <a:gs pos="57000">
                      <a:schemeClr val="tx1"/>
                    </a:gs>
                    <a:gs pos="18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06356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BF327-36C7-4369-8E52-C25F39AC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00CF7C-1D80-4D51-8371-B69F4B479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0DF2CF-CC6A-4B81-B724-1B3E283BE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50626-E98D-43D2-802E-800E67D59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162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FA66D0-DE82-4ADD-8791-D8639426B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1DF3EF-9011-4A97-9930-9181188C1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9968B-80E0-4110-8809-008050E2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634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79747-BE05-486A-A192-D64B0AAD8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B84AA9-1B8E-48DA-806D-9369B4FAA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74139-FD97-4058-AB8C-468E1A00D2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8E2E28-8697-4D53-812A-182E1ECD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E17BD1-087C-467F-BB1E-770A4F71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CBA102-9F00-41F8-8A50-F55A4FD02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640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36BC7-B360-4AE2-8267-72D7A7DE8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418821-23B4-43B8-B50F-5986F0B676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61039-979C-47D4-8F58-B274DF600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392F8A-3DC8-41F0-B640-899AE8863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563F-7DFC-4F51-AC3B-7A47316E0C9C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123B43-6F40-4980-A6BA-C3F9B44D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3DA2D5-D76C-4F39-B5F8-4A3E9EA06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9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41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79581F-8CE0-4B5F-AF15-2422BEED8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C00EB-6B29-4AE5-A2A3-161ECB5D5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4CE27-845F-4DB9-8C88-84ED9F0C52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7C563F-7DFC-4F51-AC3B-7A47316E0C9C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E16CAD-4C73-46FA-8ABB-171D1AF35D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7B1AA-2417-442B-97B0-4B59D89E4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9AEBF-ACB0-4365-82F3-2331F7CCB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670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935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cli/azure/install-azure-cli?view=azure-cli-lates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imescale.com/blog/time-series-data-why-and-how-to-use-a-relational-database-instead-of-nosql-d0cd6975e87c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10" Type="http://schemas.openxmlformats.org/officeDocument/2006/relationships/image" Target="../media/image70.jpe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2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7.jpeg"/><Relationship Id="rId5" Type="http://schemas.openxmlformats.org/officeDocument/2006/relationships/image" Target="../media/image14.png"/><Relationship Id="rId10" Type="http://schemas.openxmlformats.org/officeDocument/2006/relationships/image" Target="../media/image16.png"/><Relationship Id="rId4" Type="http://schemas.openxmlformats.org/officeDocument/2006/relationships/image" Target="../media/image13.jpe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azure.microsoft.com/en-us/services/stream-analytics/#features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tiff"/><Relationship Id="rId9" Type="http://schemas.openxmlformats.org/officeDocument/2006/relationships/image" Target="../media/image10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zure-sql/scaling-up-an-iot-workload-using-an-m-series-azure-sql-database/ba-p/1106271" TargetMode="External"/><Relationship Id="rId2" Type="http://schemas.openxmlformats.org/officeDocument/2006/relationships/hyperlink" Target="https://techcommunity.microsoft.com/t5/azure-sql/build-your-full-paas-iot-solution-with-azure-sql-database/ba-p/175919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513AF-C771-45FC-8DE1-0B88A52C2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298" y="1575337"/>
            <a:ext cx="9144000" cy="2387600"/>
          </a:xfrm>
        </p:spPr>
        <p:txBody>
          <a:bodyPr>
            <a:noAutofit/>
          </a:bodyPr>
          <a:lstStyle/>
          <a:p>
            <a:pPr algn="l"/>
            <a:r>
              <a:rPr lang="en-US" sz="4400"/>
              <a:t>IoT4Solution</a:t>
            </a:r>
            <a:r>
              <a:rPr lang="en-US" sz="4400" dirty="0"/>
              <a:t>/</a:t>
            </a:r>
            <a:r>
              <a:rPr lang="en-US" sz="4400"/>
              <a:t>Smart Start2</a:t>
            </a:r>
            <a:br>
              <a:rPr lang="en-US" sz="4400" dirty="0"/>
            </a:br>
            <a:r>
              <a:rPr lang="en-US" sz="4400" dirty="0"/>
              <a:t>using </a:t>
            </a:r>
            <a:br>
              <a:rPr lang="en-US" sz="4400" dirty="0"/>
            </a:br>
            <a:r>
              <a:rPr lang="en-US" sz="4400" dirty="0"/>
              <a:t>- Azure </a:t>
            </a:r>
            <a:r>
              <a:rPr lang="en-US" sz="4400" dirty="0" err="1"/>
              <a:t>IoTHub</a:t>
            </a:r>
            <a:r>
              <a:rPr lang="en-US" sz="4400" dirty="0"/>
              <a:t>, </a:t>
            </a:r>
            <a:br>
              <a:rPr lang="en-US" sz="4400" dirty="0"/>
            </a:br>
            <a:r>
              <a:rPr lang="en-US" sz="4400" dirty="0"/>
              <a:t>- Azure Stream Analytics</a:t>
            </a:r>
            <a:br>
              <a:rPr lang="en-US" sz="4400" dirty="0"/>
            </a:br>
            <a:r>
              <a:rPr lang="en-US" sz="4400" dirty="0"/>
              <a:t>- and Azure SQL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A261B7-018E-4DA1-83A8-C960DB175D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298" y="4403148"/>
            <a:ext cx="9144000" cy="1655762"/>
          </a:xfrm>
        </p:spPr>
        <p:txBody>
          <a:bodyPr/>
          <a:lstStyle/>
          <a:p>
            <a:pPr algn="l"/>
            <a:r>
              <a:rPr lang="en-US" dirty="0"/>
              <a:t>Meinrad Weiss</a:t>
            </a:r>
          </a:p>
          <a:p>
            <a:pPr algn="l"/>
            <a:r>
              <a:rPr lang="en-US" dirty="0"/>
              <a:t>SR Cloud Solution Architect</a:t>
            </a:r>
          </a:p>
          <a:p>
            <a:pPr algn="l"/>
            <a:r>
              <a:rPr lang="en-US" dirty="0"/>
              <a:t>03.02.2021</a:t>
            </a:r>
          </a:p>
        </p:txBody>
      </p:sp>
      <p:pic>
        <p:nvPicPr>
          <p:cNvPr id="6146" name="Picture 2" descr="Internet-of-things icons | Noun Project">
            <a:extLst>
              <a:ext uri="{FF2B5EF4-FFF2-40B4-BE49-F238E27FC236}">
                <a16:creationId xmlns:a16="http://schemas.microsoft.com/office/drawing/2014/main" id="{B8EFE3CF-E71C-423F-9EDF-DF341FA2F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9401" y="113006"/>
            <a:ext cx="4237378" cy="6081551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6B7581-967E-4AC5-9F95-9A9A119A5680}"/>
              </a:ext>
            </a:extLst>
          </p:cNvPr>
          <p:cNvSpPr/>
          <p:nvPr/>
        </p:nvSpPr>
        <p:spPr>
          <a:xfrm>
            <a:off x="0" y="6232682"/>
            <a:ext cx="12192000" cy="6253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CFBD1-A52A-423E-BFB0-74E5E09E8B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9997" y="6074486"/>
            <a:ext cx="2097051" cy="941710"/>
          </a:xfrm>
          <a:prstGeom prst="rect">
            <a:avLst/>
          </a:prstGeom>
        </p:spPr>
      </p:pic>
      <p:pic>
        <p:nvPicPr>
          <p:cNvPr id="7" name="Picture 2" descr="Preise – IoT Hub | Microsoft Azure">
            <a:extLst>
              <a:ext uri="{FF2B5EF4-FFF2-40B4-BE49-F238E27FC236}">
                <a16:creationId xmlns:a16="http://schemas.microsoft.com/office/drawing/2014/main" id="{4730386E-B052-4F62-B18F-104C6ECA0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216" y="6325204"/>
            <a:ext cx="838615" cy="44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Microsoft BI Tools: Azure Stream Analytics">
            <a:extLst>
              <a:ext uri="{FF2B5EF4-FFF2-40B4-BE49-F238E27FC236}">
                <a16:creationId xmlns:a16="http://schemas.microsoft.com/office/drawing/2014/main" id="{B67399B0-E601-4034-8264-A47552C11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5129" y="6372789"/>
            <a:ext cx="489305" cy="377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zure SQL Database with Elastic pools – Lee's Tech Blog">
            <a:extLst>
              <a:ext uri="{FF2B5EF4-FFF2-40B4-BE49-F238E27FC236}">
                <a16:creationId xmlns:a16="http://schemas.microsoft.com/office/drawing/2014/main" id="{559DF8F2-FE32-457F-8CBA-096245737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731" y="6325204"/>
            <a:ext cx="489304" cy="48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9DAB03D-E0A4-4B0C-A8DA-B68EF73032A3}"/>
              </a:ext>
            </a:extLst>
          </p:cNvPr>
          <p:cNvSpPr/>
          <p:nvPr/>
        </p:nvSpPr>
        <p:spPr>
          <a:xfrm>
            <a:off x="8120358" y="6437214"/>
            <a:ext cx="489304" cy="31334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83BAE73-C070-43F6-9406-B866032E20B4}"/>
              </a:ext>
            </a:extLst>
          </p:cNvPr>
          <p:cNvSpPr/>
          <p:nvPr/>
        </p:nvSpPr>
        <p:spPr>
          <a:xfrm>
            <a:off x="9590675" y="6423837"/>
            <a:ext cx="489304" cy="313347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58479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72E6-FF28-4CEF-9B72-934129EB8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  <a:endParaRPr lang="en-CH" dirty="0"/>
          </a:p>
        </p:txBody>
      </p:sp>
      <p:pic>
        <p:nvPicPr>
          <p:cNvPr id="1026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D7CD0DD5-F0E9-4ABB-8236-FE65387B8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9"/>
          <a:stretch/>
        </p:blipFill>
        <p:spPr bwMode="auto">
          <a:xfrm>
            <a:off x="6096800" y="841895"/>
            <a:ext cx="5368606" cy="21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3051352-095A-4410-8A49-30F9AD33B44C}"/>
              </a:ext>
            </a:extLst>
          </p:cNvPr>
          <p:cNvGrpSpPr/>
          <p:nvPr/>
        </p:nvGrpSpPr>
        <p:grpSpPr>
          <a:xfrm>
            <a:off x="949806" y="1690689"/>
            <a:ext cx="3954330" cy="3250352"/>
            <a:chOff x="949806" y="1690688"/>
            <a:chExt cx="4063360" cy="33036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67DFD7F-70A2-43D2-95D1-7795D9B3C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806" y="1690688"/>
              <a:ext cx="4062442" cy="5905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81DE358-D927-4847-82DF-A110E3B67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9807" y="2281242"/>
              <a:ext cx="4062442" cy="4000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56325E2-D07D-4FD3-8788-5BFCEBAEC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0267" y="2810198"/>
              <a:ext cx="4032899" cy="2184147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D553C30-361B-4AA3-ACB1-9545047007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884"/>
          <a:stretch/>
        </p:blipFill>
        <p:spPr>
          <a:xfrm>
            <a:off x="4200273" y="4465696"/>
            <a:ext cx="3192836" cy="1152561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0B61003C-D3C9-48B3-8B04-18DDA81A9FD2}"/>
              </a:ext>
            </a:extLst>
          </p:cNvPr>
          <p:cNvSpPr/>
          <p:nvPr/>
        </p:nvSpPr>
        <p:spPr>
          <a:xfrm>
            <a:off x="698255" y="318573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1D57023-DA5B-4357-BA2E-6A2773891EA7}"/>
              </a:ext>
            </a:extLst>
          </p:cNvPr>
          <p:cNvSpPr/>
          <p:nvPr/>
        </p:nvSpPr>
        <p:spPr>
          <a:xfrm rot="3086698">
            <a:off x="9833248" y="836804"/>
            <a:ext cx="881596" cy="25770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946BC99-8F9D-4902-907A-0B964B6A321F}"/>
              </a:ext>
            </a:extLst>
          </p:cNvPr>
          <p:cNvSpPr/>
          <p:nvPr/>
        </p:nvSpPr>
        <p:spPr>
          <a:xfrm>
            <a:off x="10370149" y="2268231"/>
            <a:ext cx="401844" cy="385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FA73373-BB87-4F58-A9CB-2625092C7ADA}"/>
              </a:ext>
            </a:extLst>
          </p:cNvPr>
          <p:cNvSpPr/>
          <p:nvPr/>
        </p:nvSpPr>
        <p:spPr>
          <a:xfrm>
            <a:off x="7343314" y="977526"/>
            <a:ext cx="401844" cy="385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H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BDE7EED-1A39-4BFD-80EF-DBAA4FF7CB3F}"/>
              </a:ext>
            </a:extLst>
          </p:cNvPr>
          <p:cNvSpPr/>
          <p:nvPr/>
        </p:nvSpPr>
        <p:spPr>
          <a:xfrm>
            <a:off x="698255" y="3524342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H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B5CBAD2-A2F8-43AE-85FC-B60D3A8C58E3}"/>
              </a:ext>
            </a:extLst>
          </p:cNvPr>
          <p:cNvSpPr/>
          <p:nvPr/>
        </p:nvSpPr>
        <p:spPr>
          <a:xfrm>
            <a:off x="9440693" y="784805"/>
            <a:ext cx="401844" cy="3854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5C4457-6C63-4E65-991A-D879E9420C3A}"/>
              </a:ext>
            </a:extLst>
          </p:cNvPr>
          <p:cNvSpPr/>
          <p:nvPr/>
        </p:nvSpPr>
        <p:spPr>
          <a:xfrm>
            <a:off x="698255" y="3881019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25" name="Arrow: Bent 24">
            <a:extLst>
              <a:ext uri="{FF2B5EF4-FFF2-40B4-BE49-F238E27FC236}">
                <a16:creationId xmlns:a16="http://schemas.microsoft.com/office/drawing/2014/main" id="{C7CBFC7C-3B4D-4388-83E1-2CB837F92D87}"/>
              </a:ext>
            </a:extLst>
          </p:cNvPr>
          <p:cNvSpPr/>
          <p:nvPr/>
        </p:nvSpPr>
        <p:spPr>
          <a:xfrm flipV="1">
            <a:off x="2944732" y="4377550"/>
            <a:ext cx="1164527" cy="902099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BA1AC7-AC9E-45D0-8690-07301577FA19}"/>
              </a:ext>
            </a:extLst>
          </p:cNvPr>
          <p:cNvSpPr txBox="1"/>
          <p:nvPr/>
        </p:nvSpPr>
        <p:spPr>
          <a:xfrm>
            <a:off x="3166960" y="485731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Clone</a:t>
            </a:r>
            <a:endParaRPr lang="en-CH" dirty="0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8C37F46-47DC-4DCB-8218-811680C3028C}"/>
              </a:ext>
            </a:extLst>
          </p:cNvPr>
          <p:cNvSpPr/>
          <p:nvPr/>
        </p:nvSpPr>
        <p:spPr>
          <a:xfrm>
            <a:off x="2779754" y="4847877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CH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7A65739-B156-4C38-80AD-AAC6F0F34DBF}"/>
              </a:ext>
            </a:extLst>
          </p:cNvPr>
          <p:cNvSpPr/>
          <p:nvPr/>
        </p:nvSpPr>
        <p:spPr>
          <a:xfrm>
            <a:off x="7857272" y="3639065"/>
            <a:ext cx="341699" cy="28784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CH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03CFEA9-798D-4236-A9A5-2F5C387C1A28}"/>
              </a:ext>
            </a:extLst>
          </p:cNvPr>
          <p:cNvSpPr/>
          <p:nvPr/>
        </p:nvSpPr>
        <p:spPr>
          <a:xfrm>
            <a:off x="7857271" y="526415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A5183BC-6D7C-41A2-82D8-56DB98F929FA}"/>
              </a:ext>
            </a:extLst>
          </p:cNvPr>
          <p:cNvSpPr/>
          <p:nvPr/>
        </p:nvSpPr>
        <p:spPr>
          <a:xfrm>
            <a:off x="7860466" y="5683723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H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E465461-7639-428C-8716-C3BE1547068B}"/>
              </a:ext>
            </a:extLst>
          </p:cNvPr>
          <p:cNvSpPr/>
          <p:nvPr/>
        </p:nvSpPr>
        <p:spPr>
          <a:xfrm>
            <a:off x="7857270" y="6103290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2A5950-7F95-430F-A8C2-E370E3AF73B0}"/>
              </a:ext>
            </a:extLst>
          </p:cNvPr>
          <p:cNvSpPr txBox="1"/>
          <p:nvPr/>
        </p:nvSpPr>
        <p:spPr>
          <a:xfrm>
            <a:off x="8278807" y="3598323"/>
            <a:ext cx="35197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Deploy Azure Services: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Azure Storage Account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Azure IoT Hub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Azure Stream Analytics Job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Azure SQL Database</a:t>
            </a:r>
          </a:p>
          <a:p>
            <a:r>
              <a:rPr lang="en-US" sz="1600" dirty="0"/>
              <a:t>Clone Git Repo to Visual Studio 2019/22</a:t>
            </a:r>
            <a:endParaRPr lang="en-CH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FE86FE2-73B9-4092-9B95-7C0B338FFB3F}"/>
              </a:ext>
            </a:extLst>
          </p:cNvPr>
          <p:cNvSpPr txBox="1"/>
          <p:nvPr/>
        </p:nvSpPr>
        <p:spPr>
          <a:xfrm>
            <a:off x="8278807" y="5246992"/>
            <a:ext cx="2654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Deploy SQL Database Schema</a:t>
            </a:r>
            <a:endParaRPr lang="en-CH" sz="16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08BDB7-9389-4439-8965-F0412520A7DF}"/>
              </a:ext>
            </a:extLst>
          </p:cNvPr>
          <p:cNvSpPr txBox="1"/>
          <p:nvPr/>
        </p:nvSpPr>
        <p:spPr>
          <a:xfrm>
            <a:off x="8278807" y="5668328"/>
            <a:ext cx="3452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Add Device &amp; Configure C# Application </a:t>
            </a:r>
            <a:endParaRPr lang="en-CH" sz="16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BC20726-28F8-4566-8C38-DC03F3875BD0}"/>
              </a:ext>
            </a:extLst>
          </p:cNvPr>
          <p:cNvSpPr txBox="1"/>
          <p:nvPr/>
        </p:nvSpPr>
        <p:spPr>
          <a:xfrm>
            <a:off x="8278807" y="6089664"/>
            <a:ext cx="34855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Define and Deploy Stream Analytics Job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70302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4" grpId="0" animBg="1"/>
      <p:bldP spid="17" grpId="0" animBg="1"/>
      <p:bldP spid="19" grpId="0" animBg="1"/>
      <p:bldP spid="21" grpId="0" animBg="1"/>
      <p:bldP spid="23" grpId="0" animBg="1"/>
      <p:bldP spid="31" grpId="0" animBg="1"/>
      <p:bldP spid="33" grpId="0" animBg="1"/>
      <p:bldP spid="37" grpId="0" animBg="1"/>
      <p:bldP spid="40" grpId="0"/>
      <p:bldP spid="42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1ECE-5A84-4801-974D-76E5DE87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Azure Services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9384F-245A-4EB4-A1D6-A7E5D1723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807"/>
            <a:ext cx="10515600" cy="4351338"/>
          </a:xfrm>
        </p:spPr>
        <p:txBody>
          <a:bodyPr/>
          <a:lstStyle/>
          <a:p>
            <a:pPr marL="0" indent="0" algn="l">
              <a:buNone/>
            </a:pPr>
            <a:r>
              <a:rPr lang="en-US" sz="2000" b="1" i="0" dirty="0">
                <a:solidFill>
                  <a:srgbClr val="24292F"/>
                </a:solidFill>
                <a:effectLst/>
                <a:latin typeface="-apple-system"/>
              </a:rPr>
              <a:t>Deploy via </a:t>
            </a:r>
            <a:r>
              <a:rPr lang="en-US" sz="2000" b="1" i="0" dirty="0" err="1">
                <a:solidFill>
                  <a:srgbClr val="24292F"/>
                </a:solidFill>
                <a:effectLst/>
                <a:latin typeface="-apple-system"/>
              </a:rPr>
              <a:t>commandline</a:t>
            </a:r>
            <a:endParaRPr lang="en-US" sz="2000" b="1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/>
            <a:r>
              <a:rPr lang="en-US" sz="1400" b="0" i="0" dirty="0">
                <a:solidFill>
                  <a:srgbClr val="24292F"/>
                </a:solidFill>
                <a:effectLst/>
                <a:latin typeface="-apple-system"/>
              </a:rPr>
              <a:t>To deploy to Azure via the </a:t>
            </a:r>
            <a:r>
              <a:rPr lang="en-US" sz="1400" b="0" i="0" dirty="0" err="1">
                <a:solidFill>
                  <a:srgbClr val="24292F"/>
                </a:solidFill>
                <a:effectLst/>
                <a:latin typeface="-apple-system"/>
              </a:rPr>
              <a:t>commandline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-apple-system"/>
              </a:rPr>
              <a:t>, first ensure you have the latest Azure CLI installed from </a:t>
            </a:r>
            <a:r>
              <a:rPr lang="en-US" sz="1400" b="0" i="0" u="none" strike="noStrike" dirty="0">
                <a:solidFill>
                  <a:srgbClr val="24292F"/>
                </a:solidFill>
                <a:effectLst/>
                <a:latin typeface="-apple-system"/>
                <a:hlinkClick r:id="rId3"/>
              </a:rPr>
              <a:t>here</a:t>
            </a:r>
            <a:r>
              <a:rPr lang="en-US" sz="1400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pPr algn="l"/>
            <a:r>
              <a:rPr lang="en-US" sz="1400" b="0" i="0" dirty="0">
                <a:solidFill>
                  <a:srgbClr val="24292F"/>
                </a:solidFill>
                <a:effectLst/>
                <a:latin typeface="-apple-system"/>
              </a:rPr>
              <a:t>Make sure your subscription is set active:</a:t>
            </a:r>
            <a:br>
              <a:rPr lang="en-US" sz="1400" b="0" i="0" dirty="0">
                <a:solidFill>
                  <a:srgbClr val="24292F"/>
                </a:solidFill>
                <a:effectLst/>
                <a:latin typeface="-apple-system"/>
              </a:rPr>
            </a:br>
            <a:br>
              <a:rPr lang="en-US" sz="1400" b="0" i="0" dirty="0">
                <a:solidFill>
                  <a:srgbClr val="24292F"/>
                </a:solidFill>
                <a:effectLst/>
                <a:latin typeface="-apple-system"/>
              </a:rPr>
            </a:br>
            <a:endParaRPr lang="en-US" sz="14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marL="0" indent="0" algn="l">
              <a:buNone/>
            </a:pPr>
            <a:r>
              <a:rPr lang="en-US" sz="2000" b="1" dirty="0">
                <a:solidFill>
                  <a:srgbClr val="24292F"/>
                </a:solidFill>
                <a:latin typeface="-apple-system"/>
              </a:rPr>
              <a:t>Navigate your Shell to the folder of the ARM template.</a:t>
            </a:r>
          </a:p>
          <a:p>
            <a:pPr algn="l"/>
            <a:r>
              <a:rPr lang="en-US" sz="1400" b="0" i="0" dirty="0">
                <a:solidFill>
                  <a:srgbClr val="24292F"/>
                </a:solidFill>
                <a:effectLst/>
                <a:latin typeface="-apple-system"/>
              </a:rPr>
              <a:t>To manually enter the necessary parameters during the deployment process run the following command:</a:t>
            </a:r>
          </a:p>
          <a:p>
            <a:pPr algn="l"/>
            <a:endParaRPr lang="en-US" sz="2000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>
              <a:buFontTx/>
              <a:buChar char="-"/>
            </a:pPr>
            <a:endParaRPr lang="en-US" dirty="0"/>
          </a:p>
          <a:p>
            <a:pPr marL="0" indent="0">
              <a:buNone/>
            </a:pPr>
            <a:endParaRPr lang="en-C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E43799B-FC62-4EC3-8524-150BD1D91EA0}"/>
              </a:ext>
            </a:extLst>
          </p:cNvPr>
          <p:cNvSpPr/>
          <p:nvPr/>
        </p:nvSpPr>
        <p:spPr>
          <a:xfrm>
            <a:off x="390356" y="850760"/>
            <a:ext cx="341699" cy="28784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  <a:endParaRPr lang="en-C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52306C-6E96-41FD-B75D-DCD843C96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67" y="4140715"/>
            <a:ext cx="6360969" cy="2155342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E08DB1-2EDA-4C56-9389-90566BA197C6}"/>
              </a:ext>
            </a:extLst>
          </p:cNvPr>
          <p:cNvSpPr txBox="1"/>
          <p:nvPr/>
        </p:nvSpPr>
        <p:spPr>
          <a:xfrm>
            <a:off x="884867" y="2663563"/>
            <a:ext cx="9698390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lang="en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account set --subscription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yoursubscription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04D95B-773E-46AA-B9AB-C93E828C8F19}"/>
              </a:ext>
            </a:extLst>
          </p:cNvPr>
          <p:cNvSpPr txBox="1"/>
          <p:nvPr/>
        </p:nvSpPr>
        <p:spPr>
          <a:xfrm>
            <a:off x="884867" y="3711974"/>
            <a:ext cx="10956278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</a:t>
            </a:r>
            <a:r>
              <a:rPr lang="en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group deployment create --name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ExampleDeployment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--resource-group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YourResourceGroup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--template-file </a:t>
            </a:r>
            <a:r>
              <a:rPr lang="en-CH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azuredeployBasic.json</a:t>
            </a:r>
            <a:endParaRPr lang="en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C1CF4A-283F-4D64-9C72-3B2B0EE7D433}"/>
              </a:ext>
            </a:extLst>
          </p:cNvPr>
          <p:cNvSpPr/>
          <p:nvPr/>
        </p:nvSpPr>
        <p:spPr>
          <a:xfrm>
            <a:off x="1267040" y="5180735"/>
            <a:ext cx="401844" cy="1082519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Callout: Bent Line 14">
            <a:extLst>
              <a:ext uri="{FF2B5EF4-FFF2-40B4-BE49-F238E27FC236}">
                <a16:creationId xmlns:a16="http://schemas.microsoft.com/office/drawing/2014/main" id="{FD176B08-D713-4B07-8009-FBFE5EB62CCE}"/>
              </a:ext>
            </a:extLst>
          </p:cNvPr>
          <p:cNvSpPr/>
          <p:nvPr/>
        </p:nvSpPr>
        <p:spPr>
          <a:xfrm>
            <a:off x="2069539" y="4529551"/>
            <a:ext cx="2227732" cy="354868"/>
          </a:xfrm>
          <a:prstGeom prst="borderCallout2">
            <a:avLst>
              <a:gd name="adj1" fmla="val 116944"/>
              <a:gd name="adj2" fmla="val 8088"/>
              <a:gd name="adj3" fmla="val 203130"/>
              <a:gd name="adj4" fmla="val 7760"/>
              <a:gd name="adj5" fmla="val 247575"/>
              <a:gd name="adj6" fmla="val -151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err="1"/>
              <a:t>uniqueSolutionPrefix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1984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4DCD3-BC4D-48C6-BD87-E4DF887A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SQL Database Schema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45983-472C-4B80-9376-020A8CE484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812727" cy="4351338"/>
          </a:xfrm>
        </p:spPr>
        <p:txBody>
          <a:bodyPr/>
          <a:lstStyle/>
          <a:p>
            <a:r>
              <a:rPr lang="en-US" dirty="0"/>
              <a:t>Start Publish process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Define “target database connection:” and press [Publish]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E22D8F-C098-49B6-A141-75CA6A2F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2353" y="1891610"/>
            <a:ext cx="2179805" cy="1723472"/>
          </a:xfrm>
          <a:prstGeom prst="rect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260CEE-0E24-4B59-8EC4-6166461F4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353" y="4346102"/>
            <a:ext cx="3891055" cy="2183880"/>
          </a:xfrm>
          <a:prstGeom prst="rect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557C4825-FEA6-4B1A-8CF6-BACFF34AA309}"/>
              </a:ext>
            </a:extLst>
          </p:cNvPr>
          <p:cNvSpPr/>
          <p:nvPr/>
        </p:nvSpPr>
        <p:spPr>
          <a:xfrm>
            <a:off x="7175785" y="4649909"/>
            <a:ext cx="319835" cy="2173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4E68B3E1-5C6A-478A-B37B-66C1C1E951AD}"/>
              </a:ext>
            </a:extLst>
          </p:cNvPr>
          <p:cNvSpPr/>
          <p:nvPr/>
        </p:nvSpPr>
        <p:spPr>
          <a:xfrm>
            <a:off x="7237975" y="5959640"/>
            <a:ext cx="319835" cy="2173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23537B-554E-42D2-8190-267D33B945A7}"/>
              </a:ext>
            </a:extLst>
          </p:cNvPr>
          <p:cNvSpPr/>
          <p:nvPr/>
        </p:nvSpPr>
        <p:spPr>
          <a:xfrm>
            <a:off x="370219" y="82797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258534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AC6B-E568-4B46-A63C-35647535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DB to your project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7925-CF44-4A6E-994B-71B70500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607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Partitions are key to keep performance at </a:t>
            </a:r>
            <a:br>
              <a:rPr lang="en-US" sz="2000" dirty="0"/>
            </a:br>
            <a:r>
              <a:rPr lang="en-US" sz="2000" dirty="0"/>
              <a:t>an optimal level, </a:t>
            </a:r>
            <a:br>
              <a:rPr lang="en-US" sz="2000" dirty="0"/>
            </a:br>
            <a:r>
              <a:rPr lang="en-US" sz="2000" dirty="0"/>
              <a:t>even if database is growing</a:t>
            </a:r>
          </a:p>
          <a:p>
            <a:pPr lvl="1"/>
            <a:r>
              <a:rPr lang="en-US" sz="1800" dirty="0"/>
              <a:t>One of the key features of </a:t>
            </a:r>
            <a:r>
              <a:rPr lang="en-US" sz="1800" dirty="0" err="1"/>
              <a:t>TimescaleDB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dirty="0"/>
              <a:t>Partition borders must cover the time range of the IoT data stored in the database</a:t>
            </a: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To maintain the partition border in the future a daily job must be setup (e.g., Data Factory, Synapse Pipelines, Logic App, Data Job, Airflow, Elastic DB Jobs (preview) …) </a:t>
            </a:r>
          </a:p>
          <a:p>
            <a:pPr marL="0" indent="0">
              <a:buNone/>
            </a:pPr>
            <a:endParaRPr lang="en-CH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A0DFA-8ADA-4CA8-BABF-0EE13F5C9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7389" y="200843"/>
            <a:ext cx="3985398" cy="2542358"/>
          </a:xfrm>
          <a:prstGeom prst="rect">
            <a:avLst/>
          </a:prstGeom>
          <a:ln w="3175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6A7E63-AEE6-4FE6-A433-89F7FDAE401E}"/>
              </a:ext>
            </a:extLst>
          </p:cNvPr>
          <p:cNvSpPr txBox="1"/>
          <p:nvPr/>
        </p:nvSpPr>
        <p:spPr>
          <a:xfrm>
            <a:off x="7920640" y="14744"/>
            <a:ext cx="37257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hlinkClick r:id="rId3"/>
              </a:rPr>
              <a:t>Time-series data: Why to use a relational database instead of NoSQL (timescale.com)</a:t>
            </a:r>
            <a:endParaRPr lang="en-CH" sz="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95ABAE-75AB-4B0E-96DA-42D565BDBD32}"/>
              </a:ext>
            </a:extLst>
          </p:cNvPr>
          <p:cNvSpPr txBox="1"/>
          <p:nvPr/>
        </p:nvSpPr>
        <p:spPr>
          <a:xfrm>
            <a:off x="7466542" y="0"/>
            <a:ext cx="5757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Source:</a:t>
            </a:r>
            <a:endParaRPr lang="en-C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4B949F-B9FC-4C04-A608-D47E10C5F9C5}"/>
              </a:ext>
            </a:extLst>
          </p:cNvPr>
          <p:cNvSpPr txBox="1"/>
          <p:nvPr/>
        </p:nvSpPr>
        <p:spPr>
          <a:xfrm>
            <a:off x="1172728" y="3722464"/>
            <a:ext cx="6115777" cy="12234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@startDate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@dayAheadNumber </a:t>
            </a:r>
            <a:r>
              <a:rPr lang="de-CH" sz="105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@startDate      </a:t>
            </a:r>
            <a:r>
              <a:rPr lang="en-US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GETDATE</a:t>
            </a:r>
            <a:r>
              <a:rPr lang="en-US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If we get data starting "today"</a:t>
            </a:r>
            <a:endParaRPr lang="en-US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@dayAheadNumber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35            </a:t>
            </a:r>
            <a:r>
              <a:rPr lang="de-CH" sz="105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Default 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fr-FR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MaintainPartitionBorders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fr-FR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@startDate</a:t>
            </a:r>
            <a:r>
              <a:rPr lang="fr-FR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@dayAheadNumber</a:t>
            </a:r>
            <a:endParaRPr lang="en-CH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D26276-6315-4A4C-83BD-4B225BD10CAA}"/>
              </a:ext>
            </a:extLst>
          </p:cNvPr>
          <p:cNvSpPr txBox="1"/>
          <p:nvPr/>
        </p:nvSpPr>
        <p:spPr>
          <a:xfrm>
            <a:off x="1172727" y="5836667"/>
            <a:ext cx="6115777" cy="2539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fr-FR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FR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MaintainPartitionBorders</a:t>
            </a:r>
            <a:r>
              <a:rPr lang="fr-FR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414735-42A2-4F6E-9735-ABC1C29CCAFB}"/>
              </a:ext>
            </a:extLst>
          </p:cNvPr>
          <p:cNvSpPr/>
          <p:nvPr/>
        </p:nvSpPr>
        <p:spPr>
          <a:xfrm>
            <a:off x="370219" y="82797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339F70C2-5DF9-4733-96D7-C6E1D1D2D35A}"/>
              </a:ext>
            </a:extLst>
          </p:cNvPr>
          <p:cNvSpPr/>
          <p:nvPr/>
        </p:nvSpPr>
        <p:spPr>
          <a:xfrm>
            <a:off x="11188783" y="963700"/>
            <a:ext cx="970439" cy="7106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Goal</a:t>
            </a:r>
            <a:endParaRPr lang="en-CH" dirty="0"/>
          </a:p>
        </p:txBody>
      </p:sp>
      <p:pic>
        <p:nvPicPr>
          <p:cNvPr id="1026" name="Picture 2" descr="Freiwillige Feuerwehr Radfeld: Information zur Friedenslichtaktion und der  Haus- sowie Betriebssammlung">
            <a:extLst>
              <a:ext uri="{FF2B5EF4-FFF2-40B4-BE49-F238E27FC236}">
                <a16:creationId xmlns:a16="http://schemas.microsoft.com/office/drawing/2014/main" id="{C01609F9-9A9E-4FAE-951A-7550E2285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" y="5327713"/>
            <a:ext cx="477838" cy="4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eting schedule icon Royalty Free Vector Image">
            <a:extLst>
              <a:ext uri="{FF2B5EF4-FFF2-40B4-BE49-F238E27FC236}">
                <a16:creationId xmlns:a16="http://schemas.microsoft.com/office/drawing/2014/main" id="{D0927E0A-D2F6-4BF1-99D7-29E253E7B2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17878" r="18725" b="26218"/>
          <a:stretch/>
        </p:blipFill>
        <p:spPr bwMode="auto">
          <a:xfrm>
            <a:off x="370219" y="5318648"/>
            <a:ext cx="507479" cy="4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DF636A-175F-458D-9BBB-12DF4C3975DA}"/>
              </a:ext>
            </a:extLst>
          </p:cNvPr>
          <p:cNvSpPr txBox="1"/>
          <p:nvPr/>
        </p:nvSpPr>
        <p:spPr>
          <a:xfrm>
            <a:off x="171747" y="5814616"/>
            <a:ext cx="742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Schedule </a:t>
            </a:r>
            <a:br>
              <a:rPr lang="en-US" sz="1000" dirty="0"/>
            </a:br>
            <a:r>
              <a:rPr lang="en-US" sz="1000" dirty="0"/>
              <a:t>once a day</a:t>
            </a:r>
            <a:endParaRPr lang="en-CH" sz="1000" dirty="0"/>
          </a:p>
        </p:txBody>
      </p:sp>
    </p:spTree>
    <p:extLst>
      <p:ext uri="{BB962C8B-B14F-4D97-AF65-F5344CB8AC3E}">
        <p14:creationId xmlns:p14="http://schemas.microsoft.com/office/powerpoint/2010/main" val="176615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AAC6B-E568-4B46-A63C-35647535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 DB to your project - 2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F7925-CF44-4A6E-994B-71B70500D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607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Add “Stream Analytics” users to the database</a:t>
            </a:r>
          </a:p>
          <a:p>
            <a:pPr lvl="1"/>
            <a:r>
              <a:rPr lang="en-US" sz="1400" dirty="0"/>
              <a:t>Write process supports the usage of ‘managed identities’ </a:t>
            </a: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br>
              <a:rPr lang="en-US" sz="1400" dirty="0"/>
            </a:br>
            <a:endParaRPr lang="en-US" sz="1400" dirty="0"/>
          </a:p>
          <a:p>
            <a:pPr lvl="1"/>
            <a:r>
              <a:rPr lang="en-US" sz="1400" dirty="0"/>
              <a:t>Reading ‘Reference Data’ does not fully support managed identities</a:t>
            </a:r>
            <a:endParaRPr lang="en-CH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10BA28-06FD-43CC-8F06-270A61381A09}"/>
              </a:ext>
            </a:extLst>
          </p:cNvPr>
          <p:cNvSpPr txBox="1"/>
          <p:nvPr/>
        </p:nvSpPr>
        <p:spPr>
          <a:xfrm>
            <a:off x="1202371" y="3910257"/>
            <a:ext cx="10709983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master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'&lt;</a:t>
            </a:r>
            <a:r>
              <a:rPr lang="de-CH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strong </a:t>
            </a:r>
            <a:r>
              <a:rPr lang="de-CH" sz="1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password</a:t>
            </a:r>
            <a:r>
              <a:rPr lang="de-CH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8fdKJl3$nlNv3049jsKK&gt;'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IoT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database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-&gt; Reading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Meta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does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not support </a:t>
            </a:r>
            <a:r>
              <a:rPr lang="de-CH" sz="14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Managed</a:t>
            </a:r>
            <a:r>
              <a:rPr lang="de-CH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Identity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LOGIN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[Core].[Signal]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For test of ASA Job in Visual Studio -&gt; It does not support Managed Identity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ASA_MetaDataReader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4ED5F95C-9984-41D8-818C-13033A5EA5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51"/>
          <a:stretch/>
        </p:blipFill>
        <p:spPr bwMode="auto">
          <a:xfrm>
            <a:off x="9525342" y="148919"/>
            <a:ext cx="2387012" cy="21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F703877-6D10-4405-ABC9-D18A326C1E85}"/>
              </a:ext>
            </a:extLst>
          </p:cNvPr>
          <p:cNvSpPr/>
          <p:nvPr/>
        </p:nvSpPr>
        <p:spPr>
          <a:xfrm>
            <a:off x="527405" y="2531060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4565A9D-009F-4A59-B982-7D2BB5F921F2}"/>
              </a:ext>
            </a:extLst>
          </p:cNvPr>
          <p:cNvSpPr/>
          <p:nvPr/>
        </p:nvSpPr>
        <p:spPr>
          <a:xfrm>
            <a:off x="527405" y="3524342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H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707D8C9-B002-423F-A882-D700752B3282}"/>
              </a:ext>
            </a:extLst>
          </p:cNvPr>
          <p:cNvSpPr/>
          <p:nvPr/>
        </p:nvSpPr>
        <p:spPr>
          <a:xfrm>
            <a:off x="10516107" y="481169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64519E-0AEA-4AEE-B140-F44320738E9A}"/>
              </a:ext>
            </a:extLst>
          </p:cNvPr>
          <p:cNvSpPr/>
          <p:nvPr/>
        </p:nvSpPr>
        <p:spPr>
          <a:xfrm>
            <a:off x="9354492" y="1402840"/>
            <a:ext cx="341699" cy="28784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H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D73A73-3664-4074-8FAA-DD0DF4DAD0F7}"/>
              </a:ext>
            </a:extLst>
          </p:cNvPr>
          <p:cNvSpPr txBox="1"/>
          <p:nvPr/>
        </p:nvSpPr>
        <p:spPr>
          <a:xfrm>
            <a:off x="1179898" y="2463591"/>
            <a:ext cx="6521337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[&lt;ASA_JOB_NAME&gt;]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PROVIDER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GRANT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[&lt;ASA_JOB_NAME&gt;]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02F91D9-13DA-4C55-9C04-EFF5FAFF7CAF}"/>
              </a:ext>
            </a:extLst>
          </p:cNvPr>
          <p:cNvSpPr/>
          <p:nvPr/>
        </p:nvSpPr>
        <p:spPr>
          <a:xfrm>
            <a:off x="370219" y="827976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88691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370DD-8DB4-4F4E-BFD5-B501FB65A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874"/>
            <a:ext cx="7821947" cy="4590089"/>
          </a:xfrm>
        </p:spPr>
        <p:txBody>
          <a:bodyPr/>
          <a:lstStyle/>
          <a:p>
            <a:r>
              <a:rPr lang="en-US" dirty="0"/>
              <a:t>Add device to your IoT Hub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Define the connection string to your IoT hub</a:t>
            </a:r>
            <a:br>
              <a:rPr lang="en-US" dirty="0"/>
            </a:br>
            <a:r>
              <a:rPr lang="en-US" dirty="0"/>
              <a:t>using ‘Manage User Secrets’</a:t>
            </a:r>
          </a:p>
          <a:p>
            <a:pPr lvl="1"/>
            <a:r>
              <a:rPr lang="en-US" dirty="0"/>
              <a:t>Template exits in the project folder</a:t>
            </a:r>
            <a:endParaRPr lang="en-CH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FE9687-9F2A-4654-A065-5B53B8F5E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761" y="2117098"/>
            <a:ext cx="2862283" cy="131830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9837CD-3390-42F2-A961-DA0E5CD3E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697" y="2117098"/>
            <a:ext cx="2058561" cy="132556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B009A9-1B46-402C-89B2-F807FEFCA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871" y="2117098"/>
            <a:ext cx="1706359" cy="131830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E0A3EC-A8A7-412B-B1E5-0AF4C4D3C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Add Device &amp; </a:t>
            </a:r>
            <a:r>
              <a:rPr lang="de-CH" dirty="0" err="1"/>
              <a:t>Configure</a:t>
            </a:r>
            <a:r>
              <a:rPr lang="de-CH" dirty="0"/>
              <a:t> C# </a:t>
            </a:r>
            <a:r>
              <a:rPr lang="de-CH" dirty="0" err="1"/>
              <a:t>Application</a:t>
            </a:r>
            <a:r>
              <a:rPr lang="de-CH" dirty="0"/>
              <a:t> </a:t>
            </a:r>
            <a:endParaRPr lang="en-C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3399889-145E-4F6F-A1AD-90EF3BD39A76}"/>
              </a:ext>
            </a:extLst>
          </p:cNvPr>
          <p:cNvSpPr/>
          <p:nvPr/>
        </p:nvSpPr>
        <p:spPr>
          <a:xfrm>
            <a:off x="405851" y="883982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en-CH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8BD81D-09C7-46F6-8DA4-5B5E0528B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782" y="4274695"/>
            <a:ext cx="2086585" cy="1998992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8FA83A-CD79-4A87-87D4-DBB4A1FD4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0419" y="4951918"/>
            <a:ext cx="2122474" cy="1015662"/>
          </a:xfrm>
          <a:prstGeom prst="rect">
            <a:avLst/>
          </a:prstGeom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138BB4-F301-4523-9B27-65442CB82C13}"/>
              </a:ext>
            </a:extLst>
          </p:cNvPr>
          <p:cNvSpPr txBox="1"/>
          <p:nvPr/>
        </p:nvSpPr>
        <p:spPr>
          <a:xfrm>
            <a:off x="3703895" y="4956018"/>
            <a:ext cx="5949064" cy="101566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HostName</a:t>
            </a:r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"&lt;</a:t>
            </a:r>
            <a:r>
              <a:rPr lang="de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yourIoTHubName</a:t>
            </a:r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  e.g. xxxx.azure-devices.net",</a:t>
            </a:r>
          </a:p>
          <a:p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"&lt;</a:t>
            </a:r>
            <a:r>
              <a:rPr lang="de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yourIoTDeviceId</a:t>
            </a:r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&gt;",</a:t>
            </a:r>
          </a:p>
          <a:p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"</a:t>
            </a:r>
            <a:r>
              <a:rPr lang="de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SharedAccessKey</a:t>
            </a:r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": "&lt;</a:t>
            </a:r>
            <a:r>
              <a:rPr lang="de-CH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yourShareAccessKey</a:t>
            </a:r>
            <a:r>
              <a:rPr lang="de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&gt;"</a:t>
            </a:r>
          </a:p>
          <a:p>
            <a:r>
              <a:rPr lang="en-CH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152956B-6650-4CE0-84E2-9D3B8A4A2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889" y="2117098"/>
            <a:ext cx="1071805" cy="133251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EEFB690-888A-4019-8E44-9C7A8D9A5644}"/>
              </a:ext>
            </a:extLst>
          </p:cNvPr>
          <p:cNvCxnSpPr/>
          <p:nvPr/>
        </p:nvCxnSpPr>
        <p:spPr>
          <a:xfrm>
            <a:off x="3162700" y="2267548"/>
            <a:ext cx="925447" cy="10015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848C8C-4B47-4A3D-A757-651198606570}"/>
              </a:ext>
            </a:extLst>
          </p:cNvPr>
          <p:cNvCxnSpPr>
            <a:cxnSpLocks/>
          </p:cNvCxnSpPr>
          <p:nvPr/>
        </p:nvCxnSpPr>
        <p:spPr>
          <a:xfrm>
            <a:off x="5888244" y="3292540"/>
            <a:ext cx="5255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CFB5E94-252A-4758-B5C3-0D2B58B57DAA}"/>
              </a:ext>
            </a:extLst>
          </p:cNvPr>
          <p:cNvCxnSpPr>
            <a:cxnSpLocks/>
          </p:cNvCxnSpPr>
          <p:nvPr/>
        </p:nvCxnSpPr>
        <p:spPr>
          <a:xfrm flipH="1">
            <a:off x="7622735" y="3292540"/>
            <a:ext cx="846249" cy="21856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46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Define and Deploy Stream Analytics Job</a:t>
            </a:r>
            <a:endParaRPr lang="en-CH" dirty="0"/>
          </a:p>
        </p:txBody>
      </p:sp>
      <p:pic>
        <p:nvPicPr>
          <p:cNvPr id="5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52DD289A-AB4C-46D3-A7F3-4E954ADAD4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26"/>
          <a:stretch/>
        </p:blipFill>
        <p:spPr bwMode="auto">
          <a:xfrm>
            <a:off x="3669900" y="2801910"/>
            <a:ext cx="3498235" cy="2106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BE2E46-AB7D-4C97-9F1E-9B9B70C2A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7077374" y="2138782"/>
            <a:ext cx="2071023" cy="29416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241" y="1599632"/>
            <a:ext cx="2286017" cy="1328747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F3FB1A5-A6F1-4480-9F84-6A064493A792}"/>
              </a:ext>
            </a:extLst>
          </p:cNvPr>
          <p:cNvCxnSpPr>
            <a:cxnSpLocks/>
          </p:cNvCxnSpPr>
          <p:nvPr/>
        </p:nvCxnSpPr>
        <p:spPr>
          <a:xfrm flipH="1">
            <a:off x="4088147" y="2218343"/>
            <a:ext cx="922601" cy="1050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247F7E-ABE2-4DF9-B218-A2223B18D24F}"/>
              </a:ext>
            </a:extLst>
          </p:cNvPr>
          <p:cNvCxnSpPr>
            <a:cxnSpLocks/>
          </p:cNvCxnSpPr>
          <p:nvPr/>
        </p:nvCxnSpPr>
        <p:spPr>
          <a:xfrm>
            <a:off x="5610838" y="2138782"/>
            <a:ext cx="41004" cy="2420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E570D3-3A43-4D93-8564-6BE200E5A6CC}"/>
              </a:ext>
            </a:extLst>
          </p:cNvPr>
          <p:cNvCxnSpPr>
            <a:cxnSpLocks/>
          </p:cNvCxnSpPr>
          <p:nvPr/>
        </p:nvCxnSpPr>
        <p:spPr>
          <a:xfrm>
            <a:off x="5901885" y="2443867"/>
            <a:ext cx="1440720" cy="604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1E7D083-F1C7-40E9-8E78-317677BFC0AE}"/>
              </a:ext>
            </a:extLst>
          </p:cNvPr>
          <p:cNvCxnSpPr>
            <a:cxnSpLocks/>
          </p:cNvCxnSpPr>
          <p:nvPr/>
        </p:nvCxnSpPr>
        <p:spPr>
          <a:xfrm>
            <a:off x="5901885" y="2570981"/>
            <a:ext cx="1440720" cy="955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1F0AE20-3A21-4417-8606-4861D88E1060}"/>
              </a:ext>
            </a:extLst>
          </p:cNvPr>
          <p:cNvCxnSpPr>
            <a:cxnSpLocks/>
          </p:cNvCxnSpPr>
          <p:nvPr/>
        </p:nvCxnSpPr>
        <p:spPr>
          <a:xfrm>
            <a:off x="5750169" y="2650192"/>
            <a:ext cx="1524027" cy="1741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7FB8CE8F-BFB7-4F8E-B558-86524C81F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081" y="2107012"/>
            <a:ext cx="2686573" cy="2324198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B8BA57F-E767-4948-9651-D1FD1D07C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6389" y="4992945"/>
            <a:ext cx="3019611" cy="151328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49D202B-1F57-4A32-9848-1535EA018BCE}"/>
              </a:ext>
            </a:extLst>
          </p:cNvPr>
          <p:cNvSpPr txBox="1"/>
          <p:nvPr/>
        </p:nvSpPr>
        <p:spPr>
          <a:xfrm>
            <a:off x="6196803" y="5545346"/>
            <a:ext cx="312761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F3F29D7-1826-4F6A-A086-852087F4BE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1789" y="2568684"/>
            <a:ext cx="2893013" cy="204412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3C712F0-2C23-412F-A2C1-E75661110924}"/>
              </a:ext>
            </a:extLst>
          </p:cNvPr>
          <p:cNvSpPr/>
          <p:nvPr/>
        </p:nvSpPr>
        <p:spPr>
          <a:xfrm>
            <a:off x="2427465" y="5191168"/>
            <a:ext cx="787287" cy="354178"/>
          </a:xfrm>
          <a:prstGeom prst="rightArrow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en-CH" sz="120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E159FD-05B9-4EC4-9933-9D567282D8D7}"/>
              </a:ext>
            </a:extLst>
          </p:cNvPr>
          <p:cNvGrpSpPr/>
          <p:nvPr/>
        </p:nvGrpSpPr>
        <p:grpSpPr>
          <a:xfrm>
            <a:off x="8233701" y="1515118"/>
            <a:ext cx="2749454" cy="736028"/>
            <a:chOff x="8233701" y="1515118"/>
            <a:chExt cx="2749454" cy="7360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7522A1-9C17-4F0F-9381-77607CED3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63092" y="1775150"/>
              <a:ext cx="2643207" cy="39529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ECAA60F-475E-47D9-BF16-70DA6DD2F440}"/>
                </a:ext>
              </a:extLst>
            </p:cNvPr>
            <p:cNvSpPr txBox="1"/>
            <p:nvPr/>
          </p:nvSpPr>
          <p:spPr>
            <a:xfrm>
              <a:off x="8233701" y="1515118"/>
              <a:ext cx="211525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Grant access to Azure Services </a:t>
              </a:r>
              <a:endParaRPr lang="en-CH" sz="120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B0E6E0-1C0C-42D1-88DF-7E32D182DFCB}"/>
                </a:ext>
              </a:extLst>
            </p:cNvPr>
            <p:cNvSpPr/>
            <p:nvPr/>
          </p:nvSpPr>
          <p:spPr>
            <a:xfrm>
              <a:off x="8263092" y="1515118"/>
              <a:ext cx="2720063" cy="736028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</p:spTree>
    <p:extLst>
      <p:ext uri="{BB962C8B-B14F-4D97-AF65-F5344CB8AC3E}">
        <p14:creationId xmlns:p14="http://schemas.microsoft.com/office/powerpoint/2010/main" val="84036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- 2</a:t>
            </a:r>
            <a:endParaRPr lang="en-CH" sz="4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75902" y="1424159"/>
            <a:ext cx="9045589" cy="50167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TRY_CAST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IoTHub.ConnectionDeviceId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CONCAT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IoTHub.ConnectionDeviceId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'_'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TRY_CAST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([Value]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             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([Text]) &gt; 0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[Text]  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SourceTS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,[Value]    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SourceMeasurementValue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,[Text]        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SourceMeasurementText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,[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SourceMessage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,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b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SourceMessage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IoTDataInputWithSignalName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LEFT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7721143" y="1690688"/>
            <a:ext cx="405944" cy="21596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9281604" y="3634489"/>
            <a:ext cx="2501273" cy="84879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7645"/>
              <a:gd name="adj6" fmla="val -448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Code depends on incoming message structure</a:t>
            </a:r>
            <a:endParaRPr lang="en-CH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02D05FA7-D259-47DD-90BC-348725027A46}"/>
              </a:ext>
            </a:extLst>
          </p:cNvPr>
          <p:cNvSpPr/>
          <p:nvPr/>
        </p:nvSpPr>
        <p:spPr>
          <a:xfrm>
            <a:off x="6335876" y="4116850"/>
            <a:ext cx="405944" cy="22675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2" name="Callout: Bent Line 11">
            <a:extLst>
              <a:ext uri="{FF2B5EF4-FFF2-40B4-BE49-F238E27FC236}">
                <a16:creationId xmlns:a16="http://schemas.microsoft.com/office/drawing/2014/main" id="{7CE9B8FD-B277-41DD-ADEE-16633E030CC8}"/>
              </a:ext>
            </a:extLst>
          </p:cNvPr>
          <p:cNvSpPr/>
          <p:nvPr/>
        </p:nvSpPr>
        <p:spPr>
          <a:xfrm>
            <a:off x="7857143" y="4870028"/>
            <a:ext cx="2611302" cy="121503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9891"/>
              <a:gd name="adj6" fmla="val -409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“Generic” Code,</a:t>
            </a:r>
            <a:br>
              <a:rPr lang="en-US" dirty="0"/>
            </a:br>
            <a:r>
              <a:rPr lang="en-US" dirty="0"/>
              <a:t>try to resolve </a:t>
            </a:r>
            <a:r>
              <a:rPr lang="en-US" dirty="0" err="1"/>
              <a:t>SignalName</a:t>
            </a:r>
            <a:r>
              <a:rPr lang="en-US" dirty="0"/>
              <a:t> and provide </a:t>
            </a:r>
            <a:r>
              <a:rPr lang="en-US" dirty="0" err="1"/>
              <a:t>SignalId</a:t>
            </a:r>
            <a:r>
              <a:rPr lang="en-US" dirty="0"/>
              <a:t> 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22C060-1900-491B-A014-86DA40341137}"/>
              </a:ext>
            </a:extLst>
          </p:cNvPr>
          <p:cNvSpPr txBox="1"/>
          <p:nvPr/>
        </p:nvSpPr>
        <p:spPr>
          <a:xfrm>
            <a:off x="8394942" y="1549698"/>
            <a:ext cx="3700052" cy="1061829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de-CH" sz="900" b="1" u="sng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Device Message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</a:t>
            </a:r>
            <a:r>
              <a:rPr lang="de-CH" sz="9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"2021-12-08T13:45:37.5349406Z",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</a:t>
            </a:r>
            <a:r>
              <a:rPr lang="de-CH" sz="9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":    "</a:t>
            </a:r>
            <a:r>
              <a:rPr lang="de-CH" sz="900" b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Humidity</a:t>
            </a:r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"Value":          "67.26993883367159",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  "Text":           ""</a:t>
            </a:r>
          </a:p>
          <a:p>
            <a:r>
              <a:rPr lang="de-CH" sz="9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32CC73-28C5-4728-A876-017F718AF410}"/>
              </a:ext>
            </a:extLst>
          </p:cNvPr>
          <p:cNvSpPr txBox="1"/>
          <p:nvPr/>
        </p:nvSpPr>
        <p:spPr>
          <a:xfrm>
            <a:off x="8164499" y="1350918"/>
            <a:ext cx="3930496" cy="218521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9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 from IoT Hub</a:t>
            </a:r>
          </a:p>
          <a:p>
            <a:r>
              <a:rPr lang="en-CH" sz="8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2021-12-08T14:01:14.5094082Z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12.34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"2021-12-08T14:01:14.5771421Z",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"2021-12-08T14:01:15.0040000Z",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CorrelationId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mewTsSmartStartHubDevice001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ConnectionDeviceGenerationId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"637740536776612383",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"2021-12-08T14:01:15.0050000Z"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37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- 3</a:t>
            </a:r>
            <a:endParaRPr lang="en-CH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D103B-97C5-4A1D-81AB-AE9CC22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62945" y="2334456"/>
            <a:ext cx="9045589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SourceMessage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(([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)</a:t>
            </a:r>
            <a:endParaRPr lang="en-CH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4351599" y="4392881"/>
            <a:ext cx="405944" cy="74907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6265488" y="4886449"/>
            <a:ext cx="2501273" cy="117401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9990"/>
              <a:gd name="adj6" fmla="val -568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 Code”:</a:t>
            </a:r>
          </a:p>
          <a:p>
            <a:pPr algn="ctr"/>
            <a:r>
              <a:rPr lang="en-US" dirty="0"/>
              <a:t>No timestamp or no </a:t>
            </a:r>
            <a:r>
              <a:rPr lang="en-US" dirty="0" err="1"/>
              <a:t>SignalName</a:t>
            </a:r>
            <a:r>
              <a:rPr lang="en-US" dirty="0"/>
              <a:t> or no “Payload”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EAEF-39FC-4278-A314-8CB261F93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9555783" y="1882102"/>
            <a:ext cx="2629003" cy="3734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14AEC-0109-4EAB-B8AE-88218191DEFE}"/>
              </a:ext>
            </a:extLst>
          </p:cNvPr>
          <p:cNvCxnSpPr>
            <a:cxnSpLocks/>
          </p:cNvCxnSpPr>
          <p:nvPr/>
        </p:nvCxnSpPr>
        <p:spPr>
          <a:xfrm>
            <a:off x="5593012" y="4108649"/>
            <a:ext cx="4264466" cy="69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4659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- 4</a:t>
            </a:r>
            <a:endParaRPr lang="en-CH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D103B-97C5-4A1D-81AB-AE9CC22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2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MeasurementWithSignalName</a:t>
            </a:r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62945" y="2334456"/>
            <a:ext cx="9045589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</a:p>
          <a:p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MeasurementWithSignalName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IoTDataInputWithSignalId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[Ts]  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([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)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5290595" y="4104549"/>
            <a:ext cx="405944" cy="121783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EAEF-39FC-4278-A314-8CB261F93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9562997" y="1898504"/>
            <a:ext cx="2629003" cy="3734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14AEC-0109-4EAB-B8AE-88218191DEFE}"/>
              </a:ext>
            </a:extLst>
          </p:cNvPr>
          <p:cNvCxnSpPr>
            <a:cxnSpLocks/>
          </p:cNvCxnSpPr>
          <p:nvPr/>
        </p:nvCxnSpPr>
        <p:spPr>
          <a:xfrm flipV="1">
            <a:off x="4936940" y="3649399"/>
            <a:ext cx="4900036" cy="13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7204484" y="4434552"/>
            <a:ext cx="2501273" cy="1908681"/>
          </a:xfrm>
          <a:prstGeom prst="borderCallout2">
            <a:avLst>
              <a:gd name="adj1" fmla="val 18750"/>
              <a:gd name="adj2" fmla="val -8333"/>
              <a:gd name="adj3" fmla="val 20039"/>
              <a:gd name="adj4" fmla="val -39290"/>
              <a:gd name="adj5" fmla="val 15360"/>
              <a:gd name="adj6" fmla="val -579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 Code”:</a:t>
            </a:r>
          </a:p>
          <a:p>
            <a:pPr algn="ctr"/>
            <a:r>
              <a:rPr lang="en-US" dirty="0"/>
              <a:t>Timestamp,  </a:t>
            </a:r>
            <a:r>
              <a:rPr lang="en-US" dirty="0" err="1"/>
              <a:t>SignalName</a:t>
            </a:r>
            <a:r>
              <a:rPr lang="en-US" dirty="0"/>
              <a:t> and “Payload” is available, </a:t>
            </a:r>
            <a:br>
              <a:rPr lang="en-US" dirty="0"/>
            </a:br>
            <a:r>
              <a:rPr lang="en-US" dirty="0"/>
              <a:t>but no </a:t>
            </a:r>
            <a:r>
              <a:rPr lang="en-US" dirty="0" err="1"/>
              <a:t>SignalId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05445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734590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7EA2F-EB06-431B-BF58-110C2A084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Define and Deploy Stream Analytics Job - 5</a:t>
            </a:r>
            <a:endParaRPr lang="en-CH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F2D103B-97C5-4A1D-81AB-AE9CC22FD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2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  <a:endParaRPr lang="en-CH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86CB09-9FCC-42FE-B9DF-60EB670D6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7738" y="94767"/>
            <a:ext cx="2037976" cy="118457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A8AE8246-6075-4566-919F-9AF443185A62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D24B922-469A-4473-8B7A-8A84D4B43DE7}"/>
              </a:ext>
            </a:extLst>
          </p:cNvPr>
          <p:cNvSpPr/>
          <p:nvPr/>
        </p:nvSpPr>
        <p:spPr>
          <a:xfrm>
            <a:off x="10057738" y="1117962"/>
            <a:ext cx="775647" cy="19008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BC57C0-1E41-4993-96C3-F1222F4CFAAF}"/>
              </a:ext>
            </a:extLst>
          </p:cNvPr>
          <p:cNvSpPr txBox="1"/>
          <p:nvPr/>
        </p:nvSpPr>
        <p:spPr>
          <a:xfrm>
            <a:off x="962945" y="2334456"/>
            <a:ext cx="9045589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].[Ts]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,[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[Measurement]       </a:t>
            </a:r>
          </a:p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IoTDataInputWithSignalName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CoreSignal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].[Ts]  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IoTInput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)</a:t>
            </a: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366E5C49-1A4C-41A8-81AA-EC1A463D75A7}"/>
              </a:ext>
            </a:extLst>
          </p:cNvPr>
          <p:cNvSpPr/>
          <p:nvPr/>
        </p:nvSpPr>
        <p:spPr>
          <a:xfrm>
            <a:off x="6151689" y="4104587"/>
            <a:ext cx="405944" cy="63553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14EAEF-39FC-4278-A314-8CB261F93D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7"/>
          <a:stretch/>
        </p:blipFill>
        <p:spPr>
          <a:xfrm>
            <a:off x="9562997" y="1898504"/>
            <a:ext cx="2629003" cy="373422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7314AEC-0109-4EAB-B8AE-88218191DEFE}"/>
              </a:ext>
            </a:extLst>
          </p:cNvPr>
          <p:cNvCxnSpPr>
            <a:cxnSpLocks/>
          </p:cNvCxnSpPr>
          <p:nvPr/>
        </p:nvCxnSpPr>
        <p:spPr>
          <a:xfrm flipV="1">
            <a:off x="3432075" y="3017930"/>
            <a:ext cx="6409001" cy="315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llout: Bent Line 7">
            <a:extLst>
              <a:ext uri="{FF2B5EF4-FFF2-40B4-BE49-F238E27FC236}">
                <a16:creationId xmlns:a16="http://schemas.microsoft.com/office/drawing/2014/main" id="{390444C8-536F-4005-AE96-DD9946DBB467}"/>
              </a:ext>
            </a:extLst>
          </p:cNvPr>
          <p:cNvSpPr/>
          <p:nvPr/>
        </p:nvSpPr>
        <p:spPr>
          <a:xfrm>
            <a:off x="7425252" y="4308571"/>
            <a:ext cx="2501273" cy="1271056"/>
          </a:xfrm>
          <a:prstGeom prst="borderCallout2">
            <a:avLst>
              <a:gd name="adj1" fmla="val 18750"/>
              <a:gd name="adj2" fmla="val -4235"/>
              <a:gd name="adj3" fmla="val 19716"/>
              <a:gd name="adj4" fmla="val -26339"/>
              <a:gd name="adj5" fmla="val 9231"/>
              <a:gd name="adj6" fmla="val -34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“Generic Code”:</a:t>
            </a:r>
          </a:p>
          <a:p>
            <a:pPr algn="ctr"/>
            <a:r>
              <a:rPr lang="en-US" dirty="0"/>
              <a:t>Timestamp,  </a:t>
            </a:r>
            <a:r>
              <a:rPr lang="en-US" dirty="0" err="1"/>
              <a:t>SignalId</a:t>
            </a:r>
            <a:r>
              <a:rPr lang="en-US" dirty="0"/>
              <a:t> and “Payload” is available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83536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67354-D6EC-4899-802B-E97D9FC28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6002"/>
            <a:ext cx="10515600" cy="1325563"/>
          </a:xfrm>
        </p:spPr>
        <p:txBody>
          <a:bodyPr/>
          <a:lstStyle/>
          <a:p>
            <a:r>
              <a:rPr lang="en-US" dirty="0"/>
              <a:t>Test Setup in Visual Studio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1270D-A807-452C-83AC-E62702D19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50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u="sng" dirty="0" err="1"/>
              <a:t>TsSmartStartSimulateDevice</a:t>
            </a:r>
            <a:endParaRPr lang="en-US" sz="1400" b="1" u="sng" dirty="0"/>
          </a:p>
          <a:p>
            <a:r>
              <a:rPr lang="en-US" sz="1400" b="1" dirty="0"/>
              <a:t>Build</a:t>
            </a:r>
            <a:r>
              <a:rPr lang="en-US" sz="1400" dirty="0"/>
              <a:t> </a:t>
            </a:r>
            <a:r>
              <a:rPr lang="en-US" sz="1400" dirty="0" err="1"/>
              <a:t>TsSmartStartSimulateDevice</a:t>
            </a:r>
            <a:r>
              <a:rPr lang="en-US" sz="1400" dirty="0"/>
              <a:t> in Visual Studio</a:t>
            </a:r>
          </a:p>
          <a:p>
            <a:r>
              <a:rPr lang="en-US" sz="1400" dirty="0"/>
              <a:t>Open command prompt and move to your debug bin directory </a:t>
            </a:r>
            <a:br>
              <a:rPr lang="en-US" sz="1400" dirty="0"/>
            </a:b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(.....\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TsSmartStartSimulateDevice</a:t>
            </a: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\bin\Debug\netcoreapp3.1)</a:t>
            </a: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/>
              <a:t>Type: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start TsSmartStartSimulateDevice.exe </a:t>
            </a:r>
            <a:b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b="1" u="sng" dirty="0" err="1"/>
              <a:t>TsSmartStreamAnalyticsJob</a:t>
            </a:r>
            <a:endParaRPr lang="en-US" sz="1400" b="1" u="sng" dirty="0"/>
          </a:p>
          <a:p>
            <a:r>
              <a:rPr lang="en-US" sz="1400" dirty="0"/>
              <a:t>Define Use Cloud Input/Use Cloud Output and Click </a:t>
            </a:r>
          </a:p>
          <a:p>
            <a:pPr marL="0" indent="0">
              <a:buNone/>
            </a:pPr>
            <a:endParaRPr lang="en-CH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E40727A-7011-4271-AC38-2A2F8E708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932" y="1332496"/>
            <a:ext cx="4547397" cy="16969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271731-77EF-4437-9D75-C1A19CF58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214" y="3628257"/>
            <a:ext cx="3939421" cy="26262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EAE73FF-5EAA-4B6D-BD79-C947E19B8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932" y="3628257"/>
            <a:ext cx="3939421" cy="26284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CE04227-E1FA-4790-8CC6-D1D49935D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8090" y="3363435"/>
            <a:ext cx="561979" cy="18573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51091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36870-4D7E-4CDF-979D-0F0EA60BD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Data in Database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474382-FDFA-4741-8860-175C893BDD1A}"/>
              </a:ext>
            </a:extLst>
          </p:cNvPr>
          <p:cNvSpPr txBox="1"/>
          <p:nvPr/>
        </p:nvSpPr>
        <p:spPr>
          <a:xfrm>
            <a:off x="838200" y="1720840"/>
            <a:ext cx="11106406" cy="4616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8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top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6 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05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5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5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05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50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DF98EF0-58AD-4F79-B152-7ED2F7441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91" y="2306692"/>
            <a:ext cx="9215505" cy="523879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3DC23F-2D6B-4F03-87D7-A8116BD94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23" y="3560957"/>
            <a:ext cx="4067205" cy="117634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1C2815-F15B-4B81-822B-63772EFD1A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892" y="5467689"/>
            <a:ext cx="10854182" cy="80475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2538C58-0EDA-4043-A9E2-71BAEB8F4B58}"/>
              </a:ext>
            </a:extLst>
          </p:cNvPr>
          <p:cNvGrpSpPr/>
          <p:nvPr/>
        </p:nvGrpSpPr>
        <p:grpSpPr>
          <a:xfrm>
            <a:off x="6239734" y="2937392"/>
            <a:ext cx="5704871" cy="3555483"/>
            <a:chOff x="7077933" y="2928927"/>
            <a:chExt cx="5411940" cy="26386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3DF0D15-4C30-46DB-BCEB-02811D22F961}"/>
                </a:ext>
              </a:extLst>
            </p:cNvPr>
            <p:cNvSpPr/>
            <p:nvPr/>
          </p:nvSpPr>
          <p:spPr>
            <a:xfrm>
              <a:off x="7128164" y="2928928"/>
              <a:ext cx="5361709" cy="263864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0B41879-7D54-4A2B-8575-3761730E3891}"/>
                </a:ext>
              </a:extLst>
            </p:cNvPr>
            <p:cNvSpPr txBox="1"/>
            <p:nvPr/>
          </p:nvSpPr>
          <p:spPr>
            <a:xfrm>
              <a:off x="7077933" y="2928927"/>
              <a:ext cx="5411940" cy="2247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Stored</a:t>
              </a:r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Procedure</a:t>
              </a:r>
              <a:r>
                <a:rPr lang="de-CH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:[Core]</a:t>
              </a:r>
              <a:r>
                <a:rPr lang="de-CH" sz="1200" b="1" dirty="0">
                  <a:solidFill>
                    <a:srgbClr val="808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de-CH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de-CH" sz="1200" b="1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GetOverviewOfDataInDatabase</a:t>
              </a:r>
              <a:r>
                <a:rPr lang="de-CH" sz="1200" b="1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  <a:endParaRPr lang="en-CH" sz="1200" b="1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2F19127-53BC-414E-8A23-1AF814E2F0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9893" y="3214390"/>
            <a:ext cx="5421197" cy="318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4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B37C-5B8F-4F76-8E2F-396C02FAB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Deploy Stream Analytics Job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28249-422D-4322-B554-985DC2213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 err="1"/>
              <a:t>TsSmartStreamAnalyticsJob</a:t>
            </a:r>
            <a:endParaRPr lang="en-US" sz="2000" b="1" u="sng" dirty="0"/>
          </a:p>
          <a:p>
            <a:r>
              <a:rPr lang="en-US" sz="2000" dirty="0"/>
              <a:t>Click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B35F587-E7AF-4E60-9379-F5BD404DC481}"/>
              </a:ext>
            </a:extLst>
          </p:cNvPr>
          <p:cNvSpPr/>
          <p:nvPr/>
        </p:nvSpPr>
        <p:spPr>
          <a:xfrm>
            <a:off x="386253" y="830114"/>
            <a:ext cx="341699" cy="2878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6D73D2-C2F5-4246-B82E-0957F9FC6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51" y="2307846"/>
            <a:ext cx="1155554" cy="218029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7BEF1E-C6F4-4839-A0A6-BF0793AC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5352" y="2565226"/>
            <a:ext cx="3533801" cy="1766900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6B7603-CB99-4D2D-9E84-632B76019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456" y="2035146"/>
            <a:ext cx="6383592" cy="42034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05A13DC-2A22-40D8-9F46-E1A3C6F25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456" y="1504797"/>
            <a:ext cx="2390792" cy="43339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7F2C3AB-A40B-4282-B00E-44789331A782}"/>
              </a:ext>
            </a:extLst>
          </p:cNvPr>
          <p:cNvCxnSpPr>
            <a:cxnSpLocks/>
          </p:cNvCxnSpPr>
          <p:nvPr/>
        </p:nvCxnSpPr>
        <p:spPr>
          <a:xfrm flipV="1">
            <a:off x="3829819" y="2390561"/>
            <a:ext cx="1201431" cy="14843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1012B72-383F-4A89-A0A6-866D1D47A363}"/>
              </a:ext>
            </a:extLst>
          </p:cNvPr>
          <p:cNvSpPr/>
          <p:nvPr/>
        </p:nvSpPr>
        <p:spPr>
          <a:xfrm>
            <a:off x="5080456" y="1459760"/>
            <a:ext cx="6523813" cy="494514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E14BBB-B56F-4B19-A6A1-BA8AB4A07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376" y="1191938"/>
            <a:ext cx="975588" cy="48779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20588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Ready to run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689449" y="179240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8184382" y="2838368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0EBEC1A-7F8A-4648-BD20-BBE11369AD6C}"/>
              </a:ext>
            </a:extLst>
          </p:cNvPr>
          <p:cNvSpPr/>
          <p:nvPr/>
        </p:nvSpPr>
        <p:spPr>
          <a:xfrm>
            <a:off x="1055681" y="356034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FBA0D59-BB13-4210-8B6C-4F43E894BD22}"/>
              </a:ext>
            </a:extLst>
          </p:cNvPr>
          <p:cNvSpPr/>
          <p:nvPr/>
        </p:nvSpPr>
        <p:spPr>
          <a:xfrm>
            <a:off x="1045923" y="516870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832C79-4CEB-45D3-8919-D7B181BDB436}"/>
              </a:ext>
            </a:extLst>
          </p:cNvPr>
          <p:cNvCxnSpPr/>
          <p:nvPr/>
        </p:nvCxnSpPr>
        <p:spPr>
          <a:xfrm>
            <a:off x="1574656" y="4642338"/>
            <a:ext cx="693210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FF1D5A-DE47-4643-9343-7720D7B3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328" y="4888727"/>
            <a:ext cx="2757508" cy="15621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4F2CD-6C56-4491-9E2A-910231D546B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7945" y="3555287"/>
            <a:ext cx="2028840" cy="1000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FF8E86-24C3-4762-8256-37638D86FBD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48965" y="4729258"/>
            <a:ext cx="2724170" cy="14763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C1D313-F891-45FC-9009-A5812CBA0DA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72876" y="2552748"/>
            <a:ext cx="1452573" cy="1138246"/>
          </a:xfrm>
          <a:prstGeom prst="rect">
            <a:avLst/>
          </a:prstGeom>
        </p:spPr>
      </p:pic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A0F89FCC-6ADF-4536-B947-3843CB7B08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9"/>
          <a:stretch/>
        </p:blipFill>
        <p:spPr bwMode="auto">
          <a:xfrm>
            <a:off x="9172977" y="0"/>
            <a:ext cx="3019023" cy="11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25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>
                <a:highlight>
                  <a:srgbClr val="FFFF00"/>
                </a:highlight>
              </a:rPr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97986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926" y="3685806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3152612" y="4208300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395" y="368580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943136" y="3918921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4588181" y="4208300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826" y="5099732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3174415" y="5622226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574010" y="4731520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73" y="3648189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1700079" y="4208300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2363571" y="3913168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6543774" y="1927991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974521" y="3027118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166"/>
              <a:gd name="adj6" fmla="val -106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4647010" y="5070549"/>
            <a:ext cx="2285810" cy="9768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sz="1100" dirty="0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974521" y="4494511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0187"/>
              <a:gd name="adj6" fmla="val -107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3407385" y="2463787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8D1AE5-AA13-4902-88AF-BCE402063213}"/>
              </a:ext>
            </a:extLst>
          </p:cNvPr>
          <p:cNvSpPr/>
          <p:nvPr/>
        </p:nvSpPr>
        <p:spPr>
          <a:xfrm rot="20439882">
            <a:off x="3714270" y="1953089"/>
            <a:ext cx="2795225" cy="4374882"/>
          </a:xfrm>
          <a:prstGeom prst="ellipse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252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4C750-8B18-496A-8E3C-413E4B03E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48890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Signal Registration </a:t>
            </a:r>
            <a:br>
              <a:rPr lang="en-GB" sz="3600" dirty="0"/>
            </a:br>
            <a:r>
              <a:rPr lang="en-GB" sz="3600" dirty="0"/>
              <a:t>Process</a:t>
            </a:r>
            <a:endParaRPr lang="en-CH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6176F8-17E1-4D52-8589-B67A23A46112}"/>
              </a:ext>
            </a:extLst>
          </p:cNvPr>
          <p:cNvSpPr txBox="1"/>
          <p:nvPr/>
        </p:nvSpPr>
        <p:spPr>
          <a:xfrm>
            <a:off x="838200" y="1646856"/>
            <a:ext cx="4477789" cy="2123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H" sz="8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EventTimestamp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"2021-12-08T14:01:14.5094082Z",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SignalLabel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"Value": "12.34",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"Text": "",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EventProcessedUtcTime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"2021-12-08T14:01:14.5771421Z",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1,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EventEnqueuedUtcTime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"2021-12-08T14:01:15.0040000Z",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IoTHub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{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CorrelationId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null,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</a:t>
            </a:r>
            <a:r>
              <a:rPr lang="de-CH" sz="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mewTsSmartStartHubDevice001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ConnectionDeviceGenerationId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"637740536776612383",</a:t>
            </a:r>
          </a:p>
          <a:p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"</a:t>
            </a:r>
            <a:r>
              <a:rPr lang="de-CH" sz="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EnqueuedTime</a:t>
            </a:r>
            <a:r>
              <a:rPr lang="de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": "2021-12-08T14:01:15.0050000Z"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</a:t>
            </a:r>
          </a:p>
          <a:p>
            <a:r>
              <a:rPr lang="en-CH" sz="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CH" sz="8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B9D1A077-D9A3-4830-9B0C-EBF62CE96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39"/>
          <a:stretch/>
        </p:blipFill>
        <p:spPr bwMode="auto">
          <a:xfrm>
            <a:off x="3806477" y="3466409"/>
            <a:ext cx="3019023" cy="11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542E87-A15A-4C1A-9D14-0A3C45609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4789" y="2476459"/>
            <a:ext cx="3510627" cy="25276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DC341F-BFD7-4B73-8A53-20E3592A34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4604" y="2510615"/>
            <a:ext cx="2543615" cy="20348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E75630-7915-4381-B55B-4A803BE93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1353" y="1690688"/>
            <a:ext cx="438153" cy="676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2368CD-A7B2-4093-8618-B8FEC2E9E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8977" y="1659763"/>
            <a:ext cx="487746" cy="679556"/>
          </a:xfrm>
          <a:prstGeom prst="rect">
            <a:avLst/>
          </a:prstGeom>
        </p:spPr>
      </p:pic>
      <p:sp>
        <p:nvSpPr>
          <p:cNvPr id="16" name="Arrow: Curved Up 15">
            <a:extLst>
              <a:ext uri="{FF2B5EF4-FFF2-40B4-BE49-F238E27FC236}">
                <a16:creationId xmlns:a16="http://schemas.microsoft.com/office/drawing/2014/main" id="{98AA521D-0F4A-46BF-97D2-ED111BDD6654}"/>
              </a:ext>
            </a:extLst>
          </p:cNvPr>
          <p:cNvSpPr/>
          <p:nvPr/>
        </p:nvSpPr>
        <p:spPr>
          <a:xfrm rot="701813">
            <a:off x="7614134" y="2944945"/>
            <a:ext cx="2178579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457A146-0CE9-4EC7-BB58-072943F200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49298" b="6843"/>
          <a:stretch/>
        </p:blipFill>
        <p:spPr>
          <a:xfrm>
            <a:off x="5324301" y="4694857"/>
            <a:ext cx="1047332" cy="15084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B4EC5D-6B7C-4017-BFB1-FFA9C11758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0993" y="2493314"/>
            <a:ext cx="3332261" cy="223989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6EA19F44-1429-4945-9C8D-450B882692C6}"/>
              </a:ext>
            </a:extLst>
          </p:cNvPr>
          <p:cNvGrpSpPr/>
          <p:nvPr/>
        </p:nvGrpSpPr>
        <p:grpSpPr>
          <a:xfrm>
            <a:off x="6663433" y="-23174"/>
            <a:ext cx="3619410" cy="635897"/>
            <a:chOff x="6783967" y="3270180"/>
            <a:chExt cx="3619410" cy="635897"/>
          </a:xfrm>
        </p:grpSpPr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BE6A4D77-975B-463F-A1E9-3DCB009C07F7}"/>
                </a:ext>
              </a:extLst>
            </p:cNvPr>
            <p:cNvSpPr/>
            <p:nvPr/>
          </p:nvSpPr>
          <p:spPr>
            <a:xfrm>
              <a:off x="6878782" y="3270180"/>
              <a:ext cx="3458089" cy="635897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F854EC-A057-4590-BBC5-C0ABEBB8EB8C}"/>
                </a:ext>
              </a:extLst>
            </p:cNvPr>
            <p:cNvSpPr txBox="1"/>
            <p:nvPr/>
          </p:nvSpPr>
          <p:spPr>
            <a:xfrm>
              <a:off x="6783967" y="3443823"/>
              <a:ext cx="36194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Ingest</a:t>
              </a:r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].[</a:t>
              </a:r>
              <a:r>
                <a:rPr lang="de-CH" sz="120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MeasurementWithSignalName</a:t>
              </a:r>
              <a:r>
                <a:rPr lang="de-CH" sz="120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 </a:t>
              </a:r>
              <a:endParaRPr lang="en-CH" sz="1200" dirty="0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90219A5-4CF2-4EBD-9561-8F180ACBD329}"/>
              </a:ext>
            </a:extLst>
          </p:cNvPr>
          <p:cNvCxnSpPr/>
          <p:nvPr/>
        </p:nvCxnSpPr>
        <p:spPr>
          <a:xfrm>
            <a:off x="8715893" y="1027906"/>
            <a:ext cx="0" cy="538951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row: Curved Up 24">
            <a:extLst>
              <a:ext uri="{FF2B5EF4-FFF2-40B4-BE49-F238E27FC236}">
                <a16:creationId xmlns:a16="http://schemas.microsoft.com/office/drawing/2014/main" id="{A9081761-6311-4D59-9C1A-968E0240A48B}"/>
              </a:ext>
            </a:extLst>
          </p:cNvPr>
          <p:cNvSpPr/>
          <p:nvPr/>
        </p:nvSpPr>
        <p:spPr>
          <a:xfrm rot="21324968" flipH="1">
            <a:off x="5699774" y="4021381"/>
            <a:ext cx="4917255" cy="567142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0012BC6-2361-4296-ADEC-3A92483A864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5826" b="-402"/>
          <a:stretch/>
        </p:blipFill>
        <p:spPr>
          <a:xfrm>
            <a:off x="4988109" y="4687715"/>
            <a:ext cx="2349951" cy="292753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906E096A-2896-40C4-AFA3-56FA27BF0838}"/>
              </a:ext>
            </a:extLst>
          </p:cNvPr>
          <p:cNvSpPr/>
          <p:nvPr/>
        </p:nvSpPr>
        <p:spPr>
          <a:xfrm>
            <a:off x="6878782" y="5102789"/>
            <a:ext cx="3458089" cy="635897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5F55C9-EA09-462E-9D58-C85F679D6D99}"/>
              </a:ext>
            </a:extLst>
          </p:cNvPr>
          <p:cNvSpPr txBox="1"/>
          <p:nvPr/>
        </p:nvSpPr>
        <p:spPr>
          <a:xfrm>
            <a:off x="7516057" y="5293023"/>
            <a:ext cx="2529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].[Measurement] </a:t>
            </a:r>
            <a:endParaRPr lang="en-CH" sz="12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05EA4FA-1327-4130-9333-09EABE8FD8E6}"/>
              </a:ext>
            </a:extLst>
          </p:cNvPr>
          <p:cNvSpPr/>
          <p:nvPr/>
        </p:nvSpPr>
        <p:spPr>
          <a:xfrm>
            <a:off x="4957814" y="2383280"/>
            <a:ext cx="1939571" cy="496996"/>
          </a:xfrm>
          <a:prstGeom prst="ellipse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FB582CA-0C60-44A0-9A44-E9F2F0AB023B}"/>
              </a:ext>
            </a:extLst>
          </p:cNvPr>
          <p:cNvSpPr/>
          <p:nvPr/>
        </p:nvSpPr>
        <p:spPr>
          <a:xfrm>
            <a:off x="4730634" y="4592538"/>
            <a:ext cx="2730731" cy="496996"/>
          </a:xfrm>
          <a:prstGeom prst="ellipse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FDF2BBB-B124-49B4-B6D5-0910499701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5368" y="644960"/>
            <a:ext cx="7305728" cy="90964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B704DA36-C420-445F-8187-E84D4DF6DE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1307" y="5670917"/>
            <a:ext cx="3624289" cy="92869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</p:pic>
      <p:pic>
        <p:nvPicPr>
          <p:cNvPr id="1026" name="Picture 2" descr="Sanduhr Symbol Zeichen Zeit Läuft Geschenk&amp;#39; Sticker | Spreadshirt">
            <a:extLst>
              <a:ext uri="{FF2B5EF4-FFF2-40B4-BE49-F238E27FC236}">
                <a16:creationId xmlns:a16="http://schemas.microsoft.com/office/drawing/2014/main" id="{CE11872D-8245-427C-90B8-BE7D76844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337" y="3189358"/>
            <a:ext cx="607664" cy="60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21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25" grpId="0" animBg="1"/>
      <p:bldP spid="30" grpId="0" animBg="1"/>
      <p:bldP spid="32" grpId="0"/>
      <p:bldP spid="34" grpId="0" animBg="1"/>
      <p:bldP spid="3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Azure SQL Database Structures 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689449" y="179240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8184382" y="2838368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0EBEC1A-7F8A-4648-BD20-BBE11369AD6C}"/>
              </a:ext>
            </a:extLst>
          </p:cNvPr>
          <p:cNvSpPr/>
          <p:nvPr/>
        </p:nvSpPr>
        <p:spPr>
          <a:xfrm>
            <a:off x="1055681" y="356034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4F2CD-6C56-4491-9E2A-910231D546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7945" y="3555287"/>
            <a:ext cx="2028840" cy="1000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C1D313-F891-45FC-9009-A5812CBA0DA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72876" y="2552748"/>
            <a:ext cx="1452573" cy="1138246"/>
          </a:xfrm>
          <a:prstGeom prst="rect">
            <a:avLst/>
          </a:prstGeom>
        </p:spPr>
      </p:pic>
      <p:sp>
        <p:nvSpPr>
          <p:cNvPr id="23" name="Callout: Bent Line 22">
            <a:extLst>
              <a:ext uri="{FF2B5EF4-FFF2-40B4-BE49-F238E27FC236}">
                <a16:creationId xmlns:a16="http://schemas.microsoft.com/office/drawing/2014/main" id="{B495757D-26CC-428E-92A1-589808A918AE}"/>
              </a:ext>
            </a:extLst>
          </p:cNvPr>
          <p:cNvSpPr/>
          <p:nvPr/>
        </p:nvSpPr>
        <p:spPr>
          <a:xfrm>
            <a:off x="4188163" y="1505825"/>
            <a:ext cx="1736709" cy="544712"/>
          </a:xfrm>
          <a:prstGeom prst="borderCallout2">
            <a:avLst>
              <a:gd name="adj1" fmla="val 107296"/>
              <a:gd name="adj2" fmla="val 35640"/>
              <a:gd name="adj3" fmla="val 384925"/>
              <a:gd name="adj4" fmla="val 35985"/>
              <a:gd name="adj5" fmla="val 438363"/>
              <a:gd name="adj6" fmla="val 1874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Instead of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Trigger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Arrow: Curved Up 25">
            <a:extLst>
              <a:ext uri="{FF2B5EF4-FFF2-40B4-BE49-F238E27FC236}">
                <a16:creationId xmlns:a16="http://schemas.microsoft.com/office/drawing/2014/main" id="{C0BED8EC-7637-4F94-8EC9-82C1D454147F}"/>
              </a:ext>
            </a:extLst>
          </p:cNvPr>
          <p:cNvSpPr/>
          <p:nvPr/>
        </p:nvSpPr>
        <p:spPr>
          <a:xfrm rot="20399515">
            <a:off x="4194333" y="3518945"/>
            <a:ext cx="2178579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7F6928B6-3270-4D0F-B290-EF27F657628F}"/>
              </a:ext>
            </a:extLst>
          </p:cNvPr>
          <p:cNvSpPr/>
          <p:nvPr/>
        </p:nvSpPr>
        <p:spPr>
          <a:xfrm>
            <a:off x="2311890" y="5547271"/>
            <a:ext cx="5861974" cy="574266"/>
          </a:xfrm>
          <a:prstGeom prst="borderCallout2">
            <a:avLst>
              <a:gd name="adj1" fmla="val -5517"/>
              <a:gd name="adj2" fmla="val 42635"/>
              <a:gd name="adj3" fmla="val -219230"/>
              <a:gd name="adj4" fmla="val 42593"/>
              <a:gd name="adj5" fmla="val -256141"/>
              <a:gd name="adj6" fmla="val 37674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Creates missing signals and stores them in  [Core].[Signal]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Resolves [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SignalId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 and routes the event to [Ingest].[Measurement] </a:t>
            </a:r>
          </a:p>
        </p:txBody>
      </p:sp>
      <p:sp>
        <p:nvSpPr>
          <p:cNvPr id="33" name="Arrow: Curved Up 32">
            <a:extLst>
              <a:ext uri="{FF2B5EF4-FFF2-40B4-BE49-F238E27FC236}">
                <a16:creationId xmlns:a16="http://schemas.microsoft.com/office/drawing/2014/main" id="{55E9DC18-0048-4CAA-987E-DE06D259038D}"/>
              </a:ext>
            </a:extLst>
          </p:cNvPr>
          <p:cNvSpPr/>
          <p:nvPr/>
        </p:nvSpPr>
        <p:spPr>
          <a:xfrm rot="16200000">
            <a:off x="3928340" y="3259079"/>
            <a:ext cx="970175" cy="45782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3CEBF69-6074-44B5-9876-D868A7A49F99}"/>
              </a:ext>
            </a:extLst>
          </p:cNvPr>
          <p:cNvSpPr/>
          <p:nvPr/>
        </p:nvSpPr>
        <p:spPr>
          <a:xfrm>
            <a:off x="4354692" y="3690994"/>
            <a:ext cx="152600" cy="554998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928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30" grpId="0" animBg="1"/>
      <p:bldP spid="33" grpId="0" animBg="1"/>
      <p:bldP spid="3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29B03-CA82-442D-B76A-3DD2FD5B3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Signal Registration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C951B-48F9-4317-9993-5E6525130CF7}"/>
              </a:ext>
            </a:extLst>
          </p:cNvPr>
          <p:cNvSpPr txBox="1"/>
          <p:nvPr/>
        </p:nvSpPr>
        <p:spPr>
          <a:xfrm>
            <a:off x="838200" y="1505673"/>
            <a:ext cx="10515600" cy="51706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TRIGGER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IngestMeasurementWithSignalNameInsteadOfInsertTrigger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MeasurementWithSignalName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INSTEAD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NOCOUNT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Insert missing signal name into Signal table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 </a:t>
            </a:r>
          </a:p>
          <a:p>
            <a:r>
              <a:rPr lang="en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DeviceId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Measurand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</a:t>
            </a:r>
          </a:p>
          <a:p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 </a:t>
            </a:r>
            <a:r>
              <a:rPr lang="en-US" sz="11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en-US" sz="11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1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Copy events to regular Measurement ingest facade</a:t>
            </a:r>
            <a:endParaRPr lang="en-US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en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</a:p>
          <a:p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  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31223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44F22-5CF1-4AE2-A9A8-1AC3A3FF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74AF2-5D04-4C2D-BA3B-00F21C9B96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The goal of the training is to share real live experience from some IoT projects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</a:rPr>
              <a:t>Understand the purpose of the used Azure Services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Azure Storage Account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Azure IoT Hub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Azure Stream Analytics Job</a:t>
            </a:r>
          </a:p>
          <a:p>
            <a:pPr lvl="2"/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Azure SQL Database</a:t>
            </a:r>
          </a:p>
          <a:p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T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 enable you to setup POC environments with just a few clicks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We share not only our knowledge but also a GitHub repo with blueprints that are ready to be deployed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To get a POC environment that is (close to) production quality</a:t>
            </a:r>
            <a:endParaRPr lang="en-CH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3200" dirty="0"/>
          </a:p>
          <a:p>
            <a:r>
              <a:rPr lang="en-US" sz="3200" dirty="0"/>
              <a:t>To have fun </a:t>
            </a:r>
            <a:r>
              <a:rPr lang="en-US" sz="3200" dirty="0">
                <a:sym typeface="Wingdings" panose="05000000000000000000" pitchFamily="2" charset="2"/>
              </a:rPr>
              <a:t></a:t>
            </a:r>
            <a:endParaRPr lang="en-CH" sz="3200" dirty="0"/>
          </a:p>
        </p:txBody>
      </p:sp>
    </p:spTree>
    <p:extLst>
      <p:ext uri="{BB962C8B-B14F-4D97-AF65-F5344CB8AC3E}">
        <p14:creationId xmlns:p14="http://schemas.microsoft.com/office/powerpoint/2010/main" val="2161856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EEE6-5305-42D8-80EF-A21F7B99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4438-4822-4127-BC18-9CF60A146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Event Delivery Guarantees (Azure Stream Analytics)</a:t>
            </a:r>
          </a:p>
          <a:p>
            <a:r>
              <a:rPr lang="de-CH" sz="2400" dirty="0" err="1"/>
              <a:t>Exactly-once</a:t>
            </a:r>
            <a:r>
              <a:rPr lang="de-CH" sz="2400" dirty="0"/>
              <a:t> </a:t>
            </a:r>
            <a:r>
              <a:rPr lang="de-CH" sz="2400" dirty="0" err="1"/>
              <a:t>processing</a:t>
            </a:r>
            <a:endParaRPr lang="de-CH" sz="2400" dirty="0"/>
          </a:p>
          <a:p>
            <a:pPr lvl="1"/>
            <a:r>
              <a:rPr lang="en-US" sz="2000" dirty="0"/>
              <a:t>Azure Stream Analytics guarantees exactly once processing.</a:t>
            </a:r>
          </a:p>
          <a:p>
            <a:r>
              <a:rPr lang="de-CH" sz="2400" dirty="0" err="1"/>
              <a:t>Exactly-once</a:t>
            </a:r>
            <a:r>
              <a:rPr lang="de-CH" sz="2400" dirty="0"/>
              <a:t> </a:t>
            </a:r>
            <a:r>
              <a:rPr lang="de-CH" sz="2400" dirty="0" err="1"/>
              <a:t>delivery</a:t>
            </a:r>
            <a:endParaRPr lang="de-CH" sz="2400" dirty="0"/>
          </a:p>
          <a:p>
            <a:pPr lvl="1"/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Stream Analytics </a:t>
            </a:r>
            <a:r>
              <a:rPr lang="en-US" sz="2000" b="0" i="0" dirty="0" err="1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guarantes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2000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at-least-once delivery </a:t>
            </a: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to output sinks, which guarantees that all results are outputted, but duplicate results may occur. </a:t>
            </a:r>
            <a:b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sz="20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However exactly-once delivery may be achieved with several outputs such as Cosmos DB or SQL</a:t>
            </a:r>
          </a:p>
          <a:p>
            <a:pPr lvl="2"/>
            <a:r>
              <a:rPr lang="en-US" sz="1600" dirty="0"/>
              <a:t>The Azure instance is upgraded while the job is running</a:t>
            </a:r>
          </a:p>
          <a:p>
            <a:pPr lvl="2"/>
            <a:r>
              <a:rPr lang="en-US" sz="1600" dirty="0"/>
              <a:t>The Stream Analytics job is upgraded or an issue occurs with connectivity or reliability to the job output</a:t>
            </a:r>
          </a:p>
          <a:p>
            <a:pPr lvl="2"/>
            <a:r>
              <a:rPr lang="en-US" sz="1600" dirty="0"/>
              <a:t>The Azure instance running the job has an outage</a:t>
            </a:r>
          </a:p>
          <a:p>
            <a:pPr lvl="2"/>
            <a:r>
              <a:rPr lang="en-US" sz="1600" dirty="0"/>
              <a:t>Stream Analytics job is started with the when last stopped option</a:t>
            </a:r>
            <a:endParaRPr lang="en-CH" sz="1600" dirty="0"/>
          </a:p>
        </p:txBody>
      </p:sp>
    </p:spTree>
    <p:extLst>
      <p:ext uri="{BB962C8B-B14F-4D97-AF65-F5344CB8AC3E}">
        <p14:creationId xmlns:p14="http://schemas.microsoft.com/office/powerpoint/2010/main" val="613072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FEEE6-5305-42D8-80EF-A21F7B997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- 2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134438-4822-4127-BC18-9CF60A146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Cosmos DB</a:t>
            </a:r>
          </a:p>
          <a:p>
            <a:r>
              <a:rPr lang="en-US" sz="1600" dirty="0"/>
              <a:t>Using Cosmos DB, Azure Stream Analytics guarantees exactly-once delivery. Since Azure Stream Analytics uses </a:t>
            </a:r>
            <a:r>
              <a:rPr lang="en-US" sz="1600" dirty="0" err="1"/>
              <a:t>upsert</a:t>
            </a:r>
            <a:r>
              <a:rPr lang="en-US" sz="1600" dirty="0"/>
              <a:t>, no action is needed by the user. See more information on Azure Stream Analytics output to </a:t>
            </a:r>
            <a:r>
              <a:rPr lang="en-US" sz="1600" dirty="0" err="1"/>
              <a:t>CosmosDB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2400" dirty="0"/>
              <a:t>SQL</a:t>
            </a:r>
          </a:p>
          <a:p>
            <a:r>
              <a:rPr lang="en-US" sz="1600" dirty="0"/>
              <a:t>When using SQL output, users can achieve exactly-once delivery if the following requirements are met:</a:t>
            </a:r>
          </a:p>
          <a:p>
            <a:pPr lvl="1"/>
            <a:r>
              <a:rPr lang="en-US" sz="1200" dirty="0"/>
              <a:t>all output streaming events have a natural key, i.e. are uniquely identifiable either by a field or a combination of fields.</a:t>
            </a:r>
          </a:p>
          <a:p>
            <a:pPr lvl="1"/>
            <a:r>
              <a:rPr lang="en-US" sz="1200" dirty="0"/>
              <a:t>the output SQL table has a unique constraint (or primary key) created using the natural key of the output events.</a:t>
            </a:r>
          </a:p>
          <a:p>
            <a:r>
              <a:rPr lang="en-US" sz="1600" dirty="0"/>
              <a:t>This is sufficient to avoid duplicates because the SQL output honors any constraints placed on the table by skipping any events that cause a unique constraint violation.</a:t>
            </a:r>
            <a:endParaRPr lang="en-CH" sz="1600" dirty="0"/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50566DCB-5394-482C-A8E0-852280648779}"/>
              </a:ext>
            </a:extLst>
          </p:cNvPr>
          <p:cNvSpPr/>
          <p:nvPr/>
        </p:nvSpPr>
        <p:spPr>
          <a:xfrm>
            <a:off x="5066607" y="5149173"/>
            <a:ext cx="3769822" cy="1162727"/>
          </a:xfrm>
          <a:prstGeom prst="borderCallout2">
            <a:avLst>
              <a:gd name="adj1" fmla="val 14106"/>
              <a:gd name="adj2" fmla="val 104169"/>
              <a:gd name="adj3" fmla="val 11319"/>
              <a:gd name="adj4" fmla="val 134028"/>
              <a:gd name="adj5" fmla="val -35519"/>
              <a:gd name="adj6" fmla="val 139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  <a:p>
            <a:pPr algn="ctr"/>
            <a:r>
              <a:rPr lang="en-US" dirty="0"/>
              <a:t>Just skipping means the fact that duplicates occurred disappears</a:t>
            </a:r>
          </a:p>
        </p:txBody>
      </p:sp>
    </p:spTree>
    <p:extLst>
      <p:ext uri="{BB962C8B-B14F-4D97-AF65-F5344CB8AC3E}">
        <p14:creationId xmlns:p14="http://schemas.microsoft.com/office/powerpoint/2010/main" val="2924385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- 4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sp>
        <p:nvSpPr>
          <p:cNvPr id="25" name="Callout: Bent Line 24">
            <a:extLst>
              <a:ext uri="{FF2B5EF4-FFF2-40B4-BE49-F238E27FC236}">
                <a16:creationId xmlns:a16="http://schemas.microsoft.com/office/drawing/2014/main" id="{DA427AF3-ED25-4AE0-8A28-CAC713F38953}"/>
              </a:ext>
            </a:extLst>
          </p:cNvPr>
          <p:cNvSpPr/>
          <p:nvPr/>
        </p:nvSpPr>
        <p:spPr>
          <a:xfrm>
            <a:off x="4078603" y="1505825"/>
            <a:ext cx="1736709" cy="544712"/>
          </a:xfrm>
          <a:prstGeom prst="borderCallout2">
            <a:avLst>
              <a:gd name="adj1" fmla="val 110063"/>
              <a:gd name="adj2" fmla="val 71223"/>
              <a:gd name="adj3" fmla="val 155259"/>
              <a:gd name="adj4" fmla="val 71278"/>
              <a:gd name="adj5" fmla="val 255737"/>
              <a:gd name="adj6" fmla="val 4825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Instead of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INSERT Trigger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Arrow: Curved Up 31">
            <a:extLst>
              <a:ext uri="{FF2B5EF4-FFF2-40B4-BE49-F238E27FC236}">
                <a16:creationId xmlns:a16="http://schemas.microsoft.com/office/drawing/2014/main" id="{F1677084-6681-4425-B9FA-2D2BF0A04990}"/>
              </a:ext>
            </a:extLst>
          </p:cNvPr>
          <p:cNvSpPr/>
          <p:nvPr/>
        </p:nvSpPr>
        <p:spPr>
          <a:xfrm rot="836387" flipV="1">
            <a:off x="3416946" y="2697193"/>
            <a:ext cx="3218656" cy="63098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A225D6D6-359C-4C5E-A768-B39951D8137D}"/>
              </a:ext>
            </a:extLst>
          </p:cNvPr>
          <p:cNvSpPr/>
          <p:nvPr/>
        </p:nvSpPr>
        <p:spPr>
          <a:xfrm>
            <a:off x="2214799" y="5734522"/>
            <a:ext cx="5861974" cy="574266"/>
          </a:xfrm>
          <a:prstGeom prst="borderCallout2">
            <a:avLst>
              <a:gd name="adj1" fmla="val -4642"/>
              <a:gd name="adj2" fmla="val 52834"/>
              <a:gd name="adj3" fmla="val -360087"/>
              <a:gd name="adj4" fmla="val 53221"/>
              <a:gd name="adj5" fmla="val -445116"/>
              <a:gd name="adj6" fmla="val 4658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Detect duplicate events and stores them in exception table [Core].[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MeasurementDuplicateKey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</a:p>
          <a:p>
            <a:pPr marL="171450" indent="-171450">
              <a:buFontTx/>
              <a:buChar char="-"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Calculates Partition Key Attribute and stores new events in [Core].[Measurement] </a:t>
            </a:r>
          </a:p>
        </p:txBody>
      </p:sp>
      <p:sp>
        <p:nvSpPr>
          <p:cNvPr id="37" name="Arrow: Curved Up 36">
            <a:extLst>
              <a:ext uri="{FF2B5EF4-FFF2-40B4-BE49-F238E27FC236}">
                <a16:creationId xmlns:a16="http://schemas.microsoft.com/office/drawing/2014/main" id="{586C49D1-7769-4A51-BA80-A076ACAF2302}"/>
              </a:ext>
            </a:extLst>
          </p:cNvPr>
          <p:cNvSpPr/>
          <p:nvPr/>
        </p:nvSpPr>
        <p:spPr>
          <a:xfrm rot="1735178" flipV="1">
            <a:off x="3380225" y="3293995"/>
            <a:ext cx="3171471" cy="63098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8FC333A-4815-40D8-99BF-6557A04C3394}"/>
              </a:ext>
            </a:extLst>
          </p:cNvPr>
          <p:cNvSpPr/>
          <p:nvPr/>
        </p:nvSpPr>
        <p:spPr>
          <a:xfrm>
            <a:off x="4772867" y="2552154"/>
            <a:ext cx="150538" cy="72650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76F131-8F1F-4245-98DB-7EFAF6E009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6381" y="4599951"/>
            <a:ext cx="1785951" cy="102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1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4AE8-1CFE-419A-83EA-558776E0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- 5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FC760-CF11-4AF4-AFE9-67D16287A643}"/>
              </a:ext>
            </a:extLst>
          </p:cNvPr>
          <p:cNvSpPr txBox="1"/>
          <p:nvPr/>
        </p:nvSpPr>
        <p:spPr>
          <a:xfrm>
            <a:off x="951951" y="1429657"/>
            <a:ext cx="10515600" cy="45550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IngestMeasurementInsteadOfInsertTrigger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INSTEAD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NOCOUNT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This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Store measurements that already exist in the duplicate key table.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MeasurementDuplicateKey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Calculate partition Key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Enable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elimination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78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24AE8-1CFE-419A-83EA-558776E0E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Handle Duplicate Values – 5a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FC760-CF11-4AF4-AFE9-67D16287A643}"/>
              </a:ext>
            </a:extLst>
          </p:cNvPr>
          <p:cNvSpPr txBox="1"/>
          <p:nvPr/>
        </p:nvSpPr>
        <p:spPr>
          <a:xfrm>
            <a:off x="951951" y="1429657"/>
            <a:ext cx="10515600" cy="48628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2nd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IngestMeasurementInsteadOfInsertTrigger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de-CH" sz="100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000" dirty="0">
              <a:solidFill>
                <a:srgbClr val="80808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Insert duplicate records if the happen in one batch of data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INSERT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MeasurementDuplicateKey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[INSERTED]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Calculate partition Key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[INSERTED]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             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INSERTED </a:t>
            </a:r>
            <a:r>
              <a:rPr lang="de-CH" sz="10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</a:t>
            </a:r>
          </a:p>
          <a:p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de-CH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HAVING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COUNT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(*)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de-CH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DUPLICATE_ROWS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[DUPLICATE_ROWS]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[INSERTED]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[DUPLICATE_ROWS]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187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E15D-9003-4127-A1BA-8AF05B7A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95"/>
            <a:ext cx="10515600" cy="1325563"/>
          </a:xfrm>
        </p:spPr>
        <p:txBody>
          <a:bodyPr/>
          <a:lstStyle/>
          <a:p>
            <a:r>
              <a:rPr lang="en-US" dirty="0"/>
              <a:t>Storage Details – Basic Usage</a:t>
            </a: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D5DEA-784A-447E-BEBA-F78BD1550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63"/>
          <a:stretch/>
        </p:blipFill>
        <p:spPr>
          <a:xfrm>
            <a:off x="961918" y="3068349"/>
            <a:ext cx="2452705" cy="1135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370651-90EE-4A0B-85CD-D6F4C88A0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4" b="58296"/>
          <a:stretch/>
        </p:blipFill>
        <p:spPr>
          <a:xfrm>
            <a:off x="961920" y="3231149"/>
            <a:ext cx="2452705" cy="10087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8DBD4A-BE65-4F16-A020-2029E8274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44" b="14430"/>
          <a:stretch/>
        </p:blipFill>
        <p:spPr>
          <a:xfrm>
            <a:off x="961919" y="4358769"/>
            <a:ext cx="2452705" cy="11563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D7588B-654D-4C93-8BC1-545C6A10A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570" b="-98"/>
          <a:stretch/>
        </p:blipFill>
        <p:spPr>
          <a:xfrm>
            <a:off x="961918" y="5577352"/>
            <a:ext cx="2452705" cy="3895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DF0ABA-7FD7-4DC0-B6BD-C43903A78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37" b="56308"/>
          <a:stretch/>
        </p:blipFill>
        <p:spPr>
          <a:xfrm>
            <a:off x="4935190" y="3190363"/>
            <a:ext cx="2462231" cy="10579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681179-346B-4483-8B0F-7AA2AAC05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763"/>
          <a:stretch/>
        </p:blipFill>
        <p:spPr>
          <a:xfrm>
            <a:off x="4935190" y="3027563"/>
            <a:ext cx="2452705" cy="11359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EC2C5A1-E09A-4865-B30C-CD36F679A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55" b="667"/>
          <a:stretch/>
        </p:blipFill>
        <p:spPr>
          <a:xfrm>
            <a:off x="4925664" y="4417144"/>
            <a:ext cx="2462231" cy="15089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4D90425-65A8-4D1C-AABC-1153F976C041}"/>
              </a:ext>
            </a:extLst>
          </p:cNvPr>
          <p:cNvSpPr txBox="1"/>
          <p:nvPr/>
        </p:nvSpPr>
        <p:spPr>
          <a:xfrm>
            <a:off x="869287" y="1412301"/>
            <a:ext cx="2637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IoT data arrives in batches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“ordered by” Ts</a:t>
            </a:r>
            <a:endParaRPr lang="en-CH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4635D2-EA0F-4CD9-BC20-B8AF1A270DDE}"/>
              </a:ext>
            </a:extLst>
          </p:cNvPr>
          <p:cNvSpPr txBox="1"/>
          <p:nvPr/>
        </p:nvSpPr>
        <p:spPr>
          <a:xfrm>
            <a:off x="4679313" y="1399558"/>
            <a:ext cx="39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typical query for Time Series data 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endParaRPr lang="en-CH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0B4F50-E4D5-4E52-8E87-AE46692CDA73}"/>
              </a:ext>
            </a:extLst>
          </p:cNvPr>
          <p:cNvSpPr txBox="1"/>
          <p:nvPr/>
        </p:nvSpPr>
        <p:spPr>
          <a:xfrm>
            <a:off x="4925664" y="1709458"/>
            <a:ext cx="6797518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15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  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between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'2021-12-08 16:30:05'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'2021-12-08 16:30:10.876'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9FCDB7-A2C4-4ED7-BA4E-B95EBD335F19}"/>
              </a:ext>
            </a:extLst>
          </p:cNvPr>
          <p:cNvSpPr txBox="1"/>
          <p:nvPr/>
        </p:nvSpPr>
        <p:spPr>
          <a:xfrm>
            <a:off x="7812379" y="3039530"/>
            <a:ext cx="3910803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ALTER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 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PK_Core_Measurement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B36059E-92E4-4FD9-BAEF-CDFCAE3F6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9617" y="15974"/>
            <a:ext cx="2292383" cy="1379075"/>
          </a:xfrm>
          <a:prstGeom prst="rect">
            <a:avLst/>
          </a:prstGeom>
        </p:spPr>
      </p:pic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71BD74F9-0DAD-4933-9DD3-866EE9AB66CB}"/>
              </a:ext>
            </a:extLst>
          </p:cNvPr>
          <p:cNvSpPr/>
          <p:nvPr/>
        </p:nvSpPr>
        <p:spPr>
          <a:xfrm>
            <a:off x="961917" y="2248909"/>
            <a:ext cx="2452705" cy="646331"/>
          </a:xfrm>
          <a:prstGeom prst="borderCallout2">
            <a:avLst>
              <a:gd name="adj1" fmla="val 48999"/>
              <a:gd name="adj2" fmla="val 104503"/>
              <a:gd name="adj3" fmla="val 51287"/>
              <a:gd name="adj4" fmla="val 131353"/>
              <a:gd name="adj5" fmla="val 123086"/>
              <a:gd name="adj6" fmla="val 2773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The index will be extremely fragmented</a:t>
            </a:r>
          </a:p>
          <a:p>
            <a:pPr algn="ctr"/>
            <a:r>
              <a:rPr lang="en-US" sz="1400" dirty="0"/>
              <a:t>after a few inserts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C06AA91-3823-4EBE-8166-277A859B1FFD}"/>
              </a:ext>
            </a:extLst>
          </p:cNvPr>
          <p:cNvSpPr/>
          <p:nvPr/>
        </p:nvSpPr>
        <p:spPr>
          <a:xfrm>
            <a:off x="8509455" y="5100399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-2</a:t>
            </a:r>
            <a:endParaRPr lang="en-CH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EB33A36-5581-433D-8265-DAF4AB257D7D}"/>
              </a:ext>
            </a:extLst>
          </p:cNvPr>
          <p:cNvSpPr/>
          <p:nvPr/>
        </p:nvSpPr>
        <p:spPr>
          <a:xfrm>
            <a:off x="8509455" y="5394133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-1</a:t>
            </a:r>
            <a:endParaRPr lang="en-CH" sz="12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9695629-32BD-4E82-91CE-F845ED9D5F98}"/>
              </a:ext>
            </a:extLst>
          </p:cNvPr>
          <p:cNvSpPr/>
          <p:nvPr/>
        </p:nvSpPr>
        <p:spPr>
          <a:xfrm>
            <a:off x="8515279" y="5687867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</a:t>
            </a:r>
            <a:endParaRPr lang="en-CH" sz="1200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495D2092-958C-45B1-91F3-791928FA05E6}"/>
              </a:ext>
            </a:extLst>
          </p:cNvPr>
          <p:cNvSpPr/>
          <p:nvPr/>
        </p:nvSpPr>
        <p:spPr>
          <a:xfrm>
            <a:off x="7688252" y="5645221"/>
            <a:ext cx="717667" cy="343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New data</a:t>
            </a:r>
            <a:endParaRPr lang="en-CH" sz="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388C7F-DD2A-45E0-8360-5B44089B5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6822" y="5406154"/>
            <a:ext cx="189097" cy="1212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AEE9E-1AA1-4539-9408-CF82E3E81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0436" y="5181135"/>
            <a:ext cx="125483" cy="804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8E3788-4292-4C6D-B230-E7BA71F88FF6}"/>
              </a:ext>
            </a:extLst>
          </p:cNvPr>
          <p:cNvSpPr txBox="1"/>
          <p:nvPr/>
        </p:nvSpPr>
        <p:spPr>
          <a:xfrm>
            <a:off x="8333464" y="4784790"/>
            <a:ext cx="1359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[Core].[Measurement]</a:t>
            </a:r>
            <a:endParaRPr lang="en-CH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A37028-13F7-49B4-B3EF-B3C762450CC0}"/>
              </a:ext>
            </a:extLst>
          </p:cNvPr>
          <p:cNvSpPr/>
          <p:nvPr/>
        </p:nvSpPr>
        <p:spPr>
          <a:xfrm>
            <a:off x="7726029" y="6482284"/>
            <a:ext cx="679889" cy="1324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Fragmented</a:t>
            </a:r>
            <a:endParaRPr lang="en-CH" sz="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060607-2D34-4ADF-B072-C7A62B31380A}"/>
              </a:ext>
            </a:extLst>
          </p:cNvPr>
          <p:cNvSpPr/>
          <p:nvPr/>
        </p:nvSpPr>
        <p:spPr>
          <a:xfrm>
            <a:off x="7726029" y="6651562"/>
            <a:ext cx="679889" cy="132443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Not fragmented</a:t>
            </a:r>
            <a:endParaRPr lang="en-CH" sz="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9E5EC2-6DB3-484E-8626-CC2A28BA12DB}"/>
              </a:ext>
            </a:extLst>
          </p:cNvPr>
          <p:cNvSpPr/>
          <p:nvPr/>
        </p:nvSpPr>
        <p:spPr>
          <a:xfrm>
            <a:off x="10653838" y="5096715"/>
            <a:ext cx="1007686" cy="24192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-2</a:t>
            </a:r>
            <a:endParaRPr lang="en-CH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57474D-9169-4FFF-9810-BC6C1BBA472D}"/>
              </a:ext>
            </a:extLst>
          </p:cNvPr>
          <p:cNvSpPr/>
          <p:nvPr/>
        </p:nvSpPr>
        <p:spPr>
          <a:xfrm>
            <a:off x="10653838" y="5390449"/>
            <a:ext cx="1007686" cy="24192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 -1</a:t>
            </a:r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CBAB93-9C43-49A0-98EA-24198A562AC1}"/>
              </a:ext>
            </a:extLst>
          </p:cNvPr>
          <p:cNvSpPr/>
          <p:nvPr/>
        </p:nvSpPr>
        <p:spPr>
          <a:xfrm>
            <a:off x="10653838" y="5684183"/>
            <a:ext cx="1007686" cy="2419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Today</a:t>
            </a:r>
            <a:endParaRPr lang="en-CH" sz="12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2B44A05-0DF9-432C-96FF-A4DE3AC4B39E}"/>
              </a:ext>
            </a:extLst>
          </p:cNvPr>
          <p:cNvSpPr/>
          <p:nvPr/>
        </p:nvSpPr>
        <p:spPr>
          <a:xfrm>
            <a:off x="9832635" y="5641537"/>
            <a:ext cx="717667" cy="343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New data</a:t>
            </a:r>
            <a:endParaRPr lang="en-CH" sz="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C7E3D6-2034-4981-984C-27F63CAD4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1205" y="5402470"/>
            <a:ext cx="189097" cy="12123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278A1CE-E149-4ED2-863C-F9746863B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4819" y="5177451"/>
            <a:ext cx="125483" cy="8045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106B01C-6D96-4275-B20B-96D92DCE7D05}"/>
              </a:ext>
            </a:extLst>
          </p:cNvPr>
          <p:cNvSpPr txBox="1"/>
          <p:nvPr/>
        </p:nvSpPr>
        <p:spPr>
          <a:xfrm>
            <a:off x="10455753" y="4784790"/>
            <a:ext cx="1359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[Core].[Measurement]</a:t>
            </a:r>
            <a:endParaRPr lang="en-CH" sz="1000" dirty="0"/>
          </a:p>
        </p:txBody>
      </p:sp>
      <p:sp>
        <p:nvSpPr>
          <p:cNvPr id="43" name="Arrow: Curved Up 42">
            <a:extLst>
              <a:ext uri="{FF2B5EF4-FFF2-40B4-BE49-F238E27FC236}">
                <a16:creationId xmlns:a16="http://schemas.microsoft.com/office/drawing/2014/main" id="{97C90627-B745-42E9-93B3-CFF7F84713AB}"/>
              </a:ext>
            </a:extLst>
          </p:cNvPr>
          <p:cNvSpPr/>
          <p:nvPr/>
        </p:nvSpPr>
        <p:spPr>
          <a:xfrm>
            <a:off x="9053391" y="6012641"/>
            <a:ext cx="2178579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AE5AE67-427C-4B08-91EF-34557F56BA72}"/>
              </a:ext>
            </a:extLst>
          </p:cNvPr>
          <p:cNvSpPr txBox="1"/>
          <p:nvPr/>
        </p:nvSpPr>
        <p:spPr>
          <a:xfrm>
            <a:off x="8710236" y="6200843"/>
            <a:ext cx="286488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nsolas" panose="020B0609020204030204" pitchFamily="49" charset="0"/>
              </a:rPr>
              <a:t>EXEC</a:t>
            </a:r>
            <a:r>
              <a:rPr lang="de-CH" sz="1000" dirty="0">
                <a:solidFill>
                  <a:srgbClr val="000000"/>
                </a:solidFill>
                <a:latin typeface="Consolas" panose="020B0609020204030204" pitchFamily="49" charset="0"/>
              </a:rPr>
              <a:t> [Core]</a:t>
            </a:r>
            <a:r>
              <a:rPr lang="de-CH" sz="10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nsolas" panose="020B0609020204030204" pitchFamily="49" charset="0"/>
              </a:rPr>
              <a:t>RebuildFragmentedIndexes</a:t>
            </a:r>
            <a:r>
              <a:rPr lang="de-CH" sz="10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CH" sz="400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E4678F1F-0E90-4796-B536-CCC12C236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6217" y="6405284"/>
            <a:ext cx="354988" cy="4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6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33" grpId="0" animBg="1"/>
      <p:bldP spid="35" grpId="0" animBg="1"/>
      <p:bldP spid="37" grpId="0" animBg="1"/>
      <p:bldP spid="3" grpId="0" animBg="1"/>
      <p:bldP spid="10" grpId="0"/>
      <p:bldP spid="11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42" grpId="0"/>
      <p:bldP spid="43" grpId="0" animBg="1"/>
      <p:bldP spid="4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E15D-9003-4127-A1BA-8AF05B7A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95"/>
            <a:ext cx="10515600" cy="1325563"/>
          </a:xfrm>
        </p:spPr>
        <p:txBody>
          <a:bodyPr/>
          <a:lstStyle/>
          <a:p>
            <a:r>
              <a:rPr lang="en-US" dirty="0"/>
              <a:t>Storage Details – Basic Usage -2</a:t>
            </a:r>
            <a:endParaRPr lang="en-CH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4D90425-65A8-4D1C-AABC-1153F976C041}"/>
              </a:ext>
            </a:extLst>
          </p:cNvPr>
          <p:cNvSpPr txBox="1"/>
          <p:nvPr/>
        </p:nvSpPr>
        <p:spPr>
          <a:xfrm>
            <a:off x="838200" y="1412301"/>
            <a:ext cx="877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 Partition Objects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B36059E-92E4-4FD9-BAEF-CDFCAE3F6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617" y="15974"/>
            <a:ext cx="2292383" cy="1379075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0395DE2-5240-4A1F-B807-3C43D6795BFE}"/>
              </a:ext>
            </a:extLst>
          </p:cNvPr>
          <p:cNvSpPr txBox="1"/>
          <p:nvPr/>
        </p:nvSpPr>
        <p:spPr>
          <a:xfrm>
            <a:off x="869288" y="5901349"/>
            <a:ext cx="11043136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dayPartitionFunction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RIGHT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VALUES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19000101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E28654-627A-45F0-9D70-9336A300F4B1}"/>
              </a:ext>
            </a:extLst>
          </p:cNvPr>
          <p:cNvSpPr txBox="1"/>
          <p:nvPr/>
        </p:nvSpPr>
        <p:spPr>
          <a:xfrm>
            <a:off x="869287" y="1924825"/>
            <a:ext cx="11043137" cy="2123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[Ts]           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NVARCHAR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4000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PK_Core_Measurement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 </a:t>
            </a:r>
            <a:b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[Ts]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DATA_COMPRESSION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dayPartitionScheme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FK_Core_Measurement_Signal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dayPartitionScheme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5ADC5AA-E6DC-460C-B20C-620245946524}"/>
              </a:ext>
            </a:extLst>
          </p:cNvPr>
          <p:cNvSpPr txBox="1"/>
          <p:nvPr/>
        </p:nvSpPr>
        <p:spPr>
          <a:xfrm>
            <a:off x="869287" y="4170293"/>
            <a:ext cx="1104313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SCHEME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dayPartitionScheme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dayPartitionFunction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 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[PRIMARY]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[PRIMARY]</a:t>
            </a:r>
            <a:r>
              <a:rPr lang="de-CH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2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1CE2A21-CCBE-4E87-A7BF-0AF08A46C397}"/>
              </a:ext>
            </a:extLst>
          </p:cNvPr>
          <p:cNvCxnSpPr/>
          <p:nvPr/>
        </p:nvCxnSpPr>
        <p:spPr>
          <a:xfrm>
            <a:off x="861496" y="5404512"/>
            <a:ext cx="1107422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BA8CCD5-D4F3-4463-A6B6-CB4807D6FCB1}"/>
              </a:ext>
            </a:extLst>
          </p:cNvPr>
          <p:cNvCxnSpPr>
            <a:cxnSpLocks/>
          </p:cNvCxnSpPr>
          <p:nvPr/>
        </p:nvCxnSpPr>
        <p:spPr>
          <a:xfrm>
            <a:off x="4100239" y="5050660"/>
            <a:ext cx="0" cy="482339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6F51C4C-2544-4681-900C-926412EEFFDE}"/>
              </a:ext>
            </a:extLst>
          </p:cNvPr>
          <p:cNvSpPr txBox="1"/>
          <p:nvPr/>
        </p:nvSpPr>
        <p:spPr>
          <a:xfrm>
            <a:off x="3437735" y="5514115"/>
            <a:ext cx="12856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19000101</a:t>
            </a:r>
            <a:endParaRPr lang="en-CH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282FA0E-0D04-4503-8843-800130ABD460}"/>
              </a:ext>
            </a:extLst>
          </p:cNvPr>
          <p:cNvSpPr/>
          <p:nvPr/>
        </p:nvSpPr>
        <p:spPr>
          <a:xfrm>
            <a:off x="869287" y="5050660"/>
            <a:ext cx="3161060" cy="330547"/>
          </a:xfrm>
          <a:prstGeom prst="rect">
            <a:avLst/>
          </a:prstGeom>
          <a:solidFill>
            <a:srgbClr val="92D050">
              <a:alpha val="7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Partition 1: &gt; 19000101</a:t>
            </a:r>
            <a:endParaRPr lang="en-CH" sz="1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5547908-B8DB-4141-847A-5E3E5266F89C}"/>
              </a:ext>
            </a:extLst>
          </p:cNvPr>
          <p:cNvSpPr/>
          <p:nvPr/>
        </p:nvSpPr>
        <p:spPr>
          <a:xfrm>
            <a:off x="4030346" y="5050745"/>
            <a:ext cx="7882078" cy="330547"/>
          </a:xfrm>
          <a:prstGeom prst="rect">
            <a:avLst/>
          </a:prstGeom>
          <a:solidFill>
            <a:srgbClr val="92D050">
              <a:alpha val="72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Partition 2: &gt;= 19000101</a:t>
            </a:r>
            <a:endParaRPr lang="en-CH" sz="1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B109C9-F17F-463B-93CB-198DB5DDB1EC}"/>
              </a:ext>
            </a:extLst>
          </p:cNvPr>
          <p:cNvGrpSpPr/>
          <p:nvPr/>
        </p:nvGrpSpPr>
        <p:grpSpPr>
          <a:xfrm>
            <a:off x="6237722" y="5317498"/>
            <a:ext cx="5171887" cy="1466507"/>
            <a:chOff x="6237722" y="5317498"/>
            <a:chExt cx="5171887" cy="1466507"/>
          </a:xfrm>
        </p:grpSpPr>
        <p:sp>
          <p:nvSpPr>
            <p:cNvPr id="52" name="Callout: Bent Line 51">
              <a:extLst>
                <a:ext uri="{FF2B5EF4-FFF2-40B4-BE49-F238E27FC236}">
                  <a16:creationId xmlns:a16="http://schemas.microsoft.com/office/drawing/2014/main" id="{272A49F4-171E-4412-8123-650DDED3C838}"/>
                </a:ext>
              </a:extLst>
            </p:cNvPr>
            <p:cNvSpPr/>
            <p:nvPr/>
          </p:nvSpPr>
          <p:spPr>
            <a:xfrm>
              <a:off x="6237722" y="5317498"/>
              <a:ext cx="5171887" cy="1466507"/>
            </a:xfrm>
            <a:prstGeom prst="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1481"/>
                <a:gd name="adj6" fmla="val -25271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2FB85FC-3C46-4A6E-B6AD-A5667E6680B0}"/>
                </a:ext>
              </a:extLst>
            </p:cNvPr>
            <p:cNvSpPr txBox="1"/>
            <p:nvPr/>
          </p:nvSpPr>
          <p:spPr>
            <a:xfrm>
              <a:off x="7257019" y="5549506"/>
              <a:ext cx="3946042" cy="25391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1050" dirty="0">
                  <a:solidFill>
                    <a:srgbClr val="000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EXECUTE</a:t>
              </a:r>
              <a:r>
                <a:rPr lang="fr-FR" sz="105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[Partition]</a:t>
              </a:r>
              <a:r>
                <a:rPr lang="fr-FR" sz="1050" dirty="0">
                  <a:solidFill>
                    <a:srgbClr val="80808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.</a:t>
              </a:r>
              <a:r>
                <a:rPr lang="fr-FR" sz="105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[</a:t>
              </a:r>
              <a:r>
                <a:rPr lang="fr-FR" sz="1050" dirty="0" err="1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MaintainPartitionBorders</a:t>
              </a:r>
              <a:r>
                <a:rPr lang="fr-FR" sz="1050" dirty="0">
                  <a:solidFill>
                    <a:srgbClr val="0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]</a:t>
              </a:r>
              <a:endParaRPr lang="en-CH" sz="105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DDCB376-CABC-485F-915A-5FD8387FAD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3895" y="5700073"/>
              <a:ext cx="594368" cy="70135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B2831EC-06E9-4ECD-B8F3-9A3DEF158659}"/>
                </a:ext>
              </a:extLst>
            </p:cNvPr>
            <p:cNvSpPr txBox="1"/>
            <p:nvPr/>
          </p:nvSpPr>
          <p:spPr>
            <a:xfrm>
              <a:off x="7257019" y="5945312"/>
              <a:ext cx="37469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Creates new partitions for the upcoming days (~ + 40 days in future)</a:t>
              </a:r>
              <a:endParaRPr lang="en-CH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2F0E071-E514-407A-BF12-6A9CC29C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3007" y="1352363"/>
            <a:ext cx="2755972" cy="1658355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21528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1" grpId="0" animBg="1"/>
      <p:bldP spid="46" grpId="0"/>
      <p:bldP spid="44" grpId="0" animBg="1"/>
      <p:bldP spid="5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AD6E0C-4DC5-4CC7-893F-E6916AF84728}"/>
              </a:ext>
            </a:extLst>
          </p:cNvPr>
          <p:cNvSpPr/>
          <p:nvPr/>
        </p:nvSpPr>
        <p:spPr>
          <a:xfrm>
            <a:off x="56538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22701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3116660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3963193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5357F9-E3FF-49C9-890A-EA54879057D0}"/>
              </a:ext>
            </a:extLst>
          </p:cNvPr>
          <p:cNvSpPr txBox="1"/>
          <p:nvPr/>
        </p:nvSpPr>
        <p:spPr>
          <a:xfrm flipH="1">
            <a:off x="5656259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5984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43" grpId="0"/>
      <p:bldP spid="80" grpId="0" animBg="1"/>
      <p:bldP spid="8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0B56F94D-D9F2-47D5-9A51-A6D90B532DAC}"/>
              </a:ext>
            </a:extLst>
          </p:cNvPr>
          <p:cNvSpPr/>
          <p:nvPr/>
        </p:nvSpPr>
        <p:spPr>
          <a:xfrm>
            <a:off x="566253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17456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2067791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2367480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339105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0B8D64-5F23-4DE2-A6D7-8B50BEA900D4}"/>
              </a:ext>
            </a:extLst>
          </p:cNvPr>
          <p:cNvGrpSpPr/>
          <p:nvPr/>
        </p:nvGrpSpPr>
        <p:grpSpPr>
          <a:xfrm>
            <a:off x="5653811" y="4848650"/>
            <a:ext cx="824432" cy="518256"/>
            <a:chOff x="5653811" y="4848650"/>
            <a:chExt cx="824432" cy="5182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AD6E0C-4DC5-4CC7-893F-E6916AF84728}"/>
                </a:ext>
              </a:extLst>
            </p:cNvPr>
            <p:cNvSpPr/>
            <p:nvPr/>
          </p:nvSpPr>
          <p:spPr>
            <a:xfrm>
              <a:off x="5653811" y="4848650"/>
              <a:ext cx="824432" cy="518256"/>
            </a:xfrm>
            <a:prstGeom prst="rect">
              <a:avLst/>
            </a:prstGeom>
            <a:solidFill>
              <a:srgbClr val="92D050">
                <a:alpha val="72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5357F9-E3FF-49C9-890A-EA54879057D0}"/>
                </a:ext>
              </a:extLst>
            </p:cNvPr>
            <p:cNvSpPr txBox="1"/>
            <p:nvPr/>
          </p:nvSpPr>
          <p:spPr>
            <a:xfrm flipH="1">
              <a:off x="5656259" y="4901617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45.1</a:t>
              </a:r>
            </a:p>
            <a:p>
              <a:pPr algn="ctr"/>
              <a:r>
                <a:rPr lang="en-US" sz="700" dirty="0"/>
                <a:t>B 12.5</a:t>
              </a:r>
            </a:p>
            <a:p>
              <a:pPr algn="ctr"/>
              <a:r>
                <a:rPr lang="en-US" sz="700" dirty="0"/>
                <a:t>C 77.8</a:t>
              </a:r>
              <a:endParaRPr lang="en-CH" sz="7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09092-F4B4-408D-BE2A-52B9E39B0DDF}"/>
              </a:ext>
            </a:extLst>
          </p:cNvPr>
          <p:cNvSpPr txBox="1"/>
          <p:nvPr/>
        </p:nvSpPr>
        <p:spPr>
          <a:xfrm flipH="1">
            <a:off x="78452" y="4062327"/>
            <a:ext cx="146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MeasurementTransfer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8CE9919-E009-4594-A93A-73BDE1ABF719}"/>
              </a:ext>
            </a:extLst>
          </p:cNvPr>
          <p:cNvSpPr txBox="1"/>
          <p:nvPr/>
        </p:nvSpPr>
        <p:spPr>
          <a:xfrm flipH="1">
            <a:off x="4474711" y="4226479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1: </a:t>
            </a:r>
            <a:br>
              <a:rPr lang="en-US" sz="800" dirty="0"/>
            </a:br>
            <a:r>
              <a:rPr lang="en-US" sz="800" dirty="0"/>
              <a:t>Partition Switch </a:t>
            </a:r>
            <a:endParaRPr lang="en-CH" sz="800" dirty="0"/>
          </a:p>
        </p:txBody>
      </p:sp>
      <p:sp>
        <p:nvSpPr>
          <p:cNvPr id="56" name="Arrow: Curved Up 55">
            <a:extLst>
              <a:ext uri="{FF2B5EF4-FFF2-40B4-BE49-F238E27FC236}">
                <a16:creationId xmlns:a16="http://schemas.microsoft.com/office/drawing/2014/main" id="{CE25547B-F5ED-4E0F-8395-24A1878C561F}"/>
              </a:ext>
            </a:extLst>
          </p:cNvPr>
          <p:cNvSpPr/>
          <p:nvPr/>
        </p:nvSpPr>
        <p:spPr>
          <a:xfrm rot="14736374">
            <a:off x="5568357" y="3840563"/>
            <a:ext cx="1521466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F274957-9889-440C-8346-725C3D6B80AB}"/>
              </a:ext>
            </a:extLst>
          </p:cNvPr>
          <p:cNvSpPr txBox="1"/>
          <p:nvPr/>
        </p:nvSpPr>
        <p:spPr>
          <a:xfrm>
            <a:off x="6692921" y="4076756"/>
            <a:ext cx="29194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431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07407E-6 L 3.95833E-6 -0.1041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" grpId="0"/>
      <p:bldP spid="54" grpId="0"/>
      <p:bldP spid="56" grpId="0" animBg="1"/>
      <p:bldP spid="5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17456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2067791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2367480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339105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0B8D64-5F23-4DE2-A6D7-8B50BEA900D4}"/>
              </a:ext>
            </a:extLst>
          </p:cNvPr>
          <p:cNvGrpSpPr/>
          <p:nvPr/>
        </p:nvGrpSpPr>
        <p:grpSpPr>
          <a:xfrm>
            <a:off x="5658090" y="4135408"/>
            <a:ext cx="824432" cy="518256"/>
            <a:chOff x="5653811" y="4848650"/>
            <a:chExt cx="824432" cy="51825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AAD6E0C-4DC5-4CC7-893F-E6916AF84728}"/>
                </a:ext>
              </a:extLst>
            </p:cNvPr>
            <p:cNvSpPr/>
            <p:nvPr/>
          </p:nvSpPr>
          <p:spPr>
            <a:xfrm>
              <a:off x="5653811" y="4848650"/>
              <a:ext cx="824432" cy="518256"/>
            </a:xfrm>
            <a:prstGeom prst="rect">
              <a:avLst/>
            </a:prstGeom>
            <a:solidFill>
              <a:srgbClr val="92D050">
                <a:alpha val="72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BF5357F9-E3FF-49C9-890A-EA54879057D0}"/>
                </a:ext>
              </a:extLst>
            </p:cNvPr>
            <p:cNvSpPr txBox="1"/>
            <p:nvPr/>
          </p:nvSpPr>
          <p:spPr>
            <a:xfrm flipH="1">
              <a:off x="5656259" y="4901617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45.1</a:t>
              </a:r>
            </a:p>
            <a:p>
              <a:pPr algn="ctr"/>
              <a:r>
                <a:rPr lang="en-US" sz="700" dirty="0"/>
                <a:t>B 12.5</a:t>
              </a:r>
            </a:p>
            <a:p>
              <a:pPr algn="ctr"/>
              <a:r>
                <a:rPr lang="en-US" sz="700" dirty="0"/>
                <a:t>C 77.8</a:t>
              </a:r>
              <a:endParaRPr lang="en-CH" sz="700" dirty="0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09092-F4B4-408D-BE2A-52B9E39B0DDF}"/>
              </a:ext>
            </a:extLst>
          </p:cNvPr>
          <p:cNvSpPr txBox="1"/>
          <p:nvPr/>
        </p:nvSpPr>
        <p:spPr>
          <a:xfrm flipH="1">
            <a:off x="78452" y="4062327"/>
            <a:ext cx="146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MeasurementTransfer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7AEAD5-7E6E-4F80-8DB4-0F5F59AE5F87}"/>
              </a:ext>
            </a:extLst>
          </p:cNvPr>
          <p:cNvSpPr/>
          <p:nvPr/>
        </p:nvSpPr>
        <p:spPr>
          <a:xfrm>
            <a:off x="566253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F44A9-3011-4298-8352-7F44B650ACC2}"/>
              </a:ext>
            </a:extLst>
          </p:cNvPr>
          <p:cNvSpPr txBox="1"/>
          <p:nvPr/>
        </p:nvSpPr>
        <p:spPr>
          <a:xfrm flipH="1">
            <a:off x="5552473" y="4898441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29.0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E9FBD0-2146-44CB-B810-3C7602282CC3}"/>
              </a:ext>
            </a:extLst>
          </p:cNvPr>
          <p:cNvSpPr txBox="1"/>
          <p:nvPr/>
        </p:nvSpPr>
        <p:spPr>
          <a:xfrm flipH="1">
            <a:off x="3074337" y="4877900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C 69.0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DBB385-FEB2-490F-AF2A-510AF71A0A29}"/>
              </a:ext>
            </a:extLst>
          </p:cNvPr>
          <p:cNvSpPr txBox="1"/>
          <p:nvPr/>
        </p:nvSpPr>
        <p:spPr>
          <a:xfrm flipH="1">
            <a:off x="4474711" y="4226479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1: </a:t>
            </a:r>
            <a:br>
              <a:rPr lang="en-US" sz="800" dirty="0"/>
            </a:br>
            <a:r>
              <a:rPr lang="en-US" sz="800" dirty="0"/>
              <a:t>Partition Switch </a:t>
            </a:r>
            <a:endParaRPr lang="en-CH" sz="800" dirty="0"/>
          </a:p>
        </p:txBody>
      </p:sp>
      <p:sp>
        <p:nvSpPr>
          <p:cNvPr id="62" name="Arrow: Curved Up 61">
            <a:extLst>
              <a:ext uri="{FF2B5EF4-FFF2-40B4-BE49-F238E27FC236}">
                <a16:creationId xmlns:a16="http://schemas.microsoft.com/office/drawing/2014/main" id="{C9EB0B88-530F-45FE-A7F2-4D636CB31C5B}"/>
              </a:ext>
            </a:extLst>
          </p:cNvPr>
          <p:cNvSpPr/>
          <p:nvPr/>
        </p:nvSpPr>
        <p:spPr>
          <a:xfrm rot="14736374">
            <a:off x="5568357" y="3840563"/>
            <a:ext cx="1521466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F606A3B-E4B6-4ED0-9754-8CF81BC458FC}"/>
              </a:ext>
            </a:extLst>
          </p:cNvPr>
          <p:cNvSpPr txBox="1"/>
          <p:nvPr/>
        </p:nvSpPr>
        <p:spPr>
          <a:xfrm>
            <a:off x="6692921" y="4076756"/>
            <a:ext cx="29194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85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9EDC3-BCDB-4006-98DC-93BAA1A74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938" y="175677"/>
            <a:ext cx="10515600" cy="1325563"/>
          </a:xfrm>
        </p:spPr>
        <p:txBody>
          <a:bodyPr/>
          <a:lstStyle/>
          <a:p>
            <a:r>
              <a:rPr lang="en-US" dirty="0"/>
              <a:t>Source of the Architecture (Axpo Hydro)</a:t>
            </a:r>
          </a:p>
        </p:txBody>
      </p:sp>
      <p:pic>
        <p:nvPicPr>
          <p:cNvPr id="1026" name="Picture 2" descr="Kraftwerke Sarganserland">
            <a:extLst>
              <a:ext uri="{FF2B5EF4-FFF2-40B4-BE49-F238E27FC236}">
                <a16:creationId xmlns:a16="http://schemas.microsoft.com/office/drawing/2014/main" id="{407130F5-0EDB-4184-91D7-F2B5FAF31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86819"/>
            <a:ext cx="2931216" cy="228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673D16F-126D-434F-9699-4F75C14192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8" t="29648" r="10261" b="9648"/>
          <a:stretch/>
        </p:blipFill>
        <p:spPr bwMode="auto">
          <a:xfrm>
            <a:off x="838200" y="3749625"/>
            <a:ext cx="5628387" cy="286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Azure IoT Edge | CloudBank">
            <a:extLst>
              <a:ext uri="{FF2B5EF4-FFF2-40B4-BE49-F238E27FC236}">
                <a16:creationId xmlns:a16="http://schemas.microsoft.com/office/drawing/2014/main" id="{2644605E-7A32-4B7D-8C8F-96151EBF7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839" y="1392253"/>
            <a:ext cx="614214" cy="61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Preise – IoT Hub | Microsoft Azure">
            <a:extLst>
              <a:ext uri="{FF2B5EF4-FFF2-40B4-BE49-F238E27FC236}">
                <a16:creationId xmlns:a16="http://schemas.microsoft.com/office/drawing/2014/main" id="{E7163D0C-BAA6-4169-9CDC-EB590AB35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738" y="1434381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Microsoft BI Tools: Azure Stream Analytics">
            <a:extLst>
              <a:ext uri="{FF2B5EF4-FFF2-40B4-BE49-F238E27FC236}">
                <a16:creationId xmlns:a16="http://schemas.microsoft.com/office/drawing/2014/main" id="{13E07459-3DAF-4823-9CE9-97701305B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299" y="1471998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59C171-C8AC-447C-9B50-D9DDD7B250BE}"/>
              </a:ext>
            </a:extLst>
          </p:cNvPr>
          <p:cNvSpPr txBox="1"/>
          <p:nvPr/>
        </p:nvSpPr>
        <p:spPr>
          <a:xfrm>
            <a:off x="4578724" y="1994492"/>
            <a:ext cx="5380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Edge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E0A42D-9C97-48FC-A586-9D1E34956D94}"/>
              </a:ext>
            </a:extLst>
          </p:cNvPr>
          <p:cNvCxnSpPr>
            <a:endCxn id="5122" idx="1"/>
          </p:cNvCxnSpPr>
          <p:nvPr/>
        </p:nvCxnSpPr>
        <p:spPr>
          <a:xfrm>
            <a:off x="5300865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E73362-B0A8-432A-8977-8ED924C41CC0}"/>
              </a:ext>
            </a:extLst>
          </p:cNvPr>
          <p:cNvSpPr txBox="1"/>
          <p:nvPr/>
        </p:nvSpPr>
        <p:spPr>
          <a:xfrm>
            <a:off x="6266444" y="1994492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FA2854-22F9-4416-8798-E590CD3D118C}"/>
              </a:ext>
            </a:extLst>
          </p:cNvPr>
          <p:cNvSpPr txBox="1"/>
          <p:nvPr/>
        </p:nvSpPr>
        <p:spPr>
          <a:xfrm>
            <a:off x="7648985" y="1994492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F49CD8-8F75-4896-ADAF-1E64113D7C6D}"/>
              </a:ext>
            </a:extLst>
          </p:cNvPr>
          <p:cNvCxnSpPr>
            <a:cxnSpLocks/>
          </p:cNvCxnSpPr>
          <p:nvPr/>
        </p:nvCxnSpPr>
        <p:spPr>
          <a:xfrm>
            <a:off x="6929936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Azure SQL Database with Elastic pools – Lee's Tech Blog">
            <a:extLst>
              <a:ext uri="{FF2B5EF4-FFF2-40B4-BE49-F238E27FC236}">
                <a16:creationId xmlns:a16="http://schemas.microsoft.com/office/drawing/2014/main" id="{506EEF4A-7B35-4EEE-9FA0-D3613886C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768" y="1471998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8D3BA3A-DCA0-4A78-8B82-2BC7C0F9F77B}"/>
              </a:ext>
            </a:extLst>
          </p:cNvPr>
          <p:cNvCxnSpPr>
            <a:cxnSpLocks/>
          </p:cNvCxnSpPr>
          <p:nvPr/>
        </p:nvCxnSpPr>
        <p:spPr>
          <a:xfrm>
            <a:off x="8439509" y="1705113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2E2224A-F5D5-428B-B75A-8F617236227B}"/>
              </a:ext>
            </a:extLst>
          </p:cNvPr>
          <p:cNvSpPr txBox="1"/>
          <p:nvPr/>
        </p:nvSpPr>
        <p:spPr>
          <a:xfrm>
            <a:off x="9084554" y="1994492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8194" name="Picture 2" descr="Azure Machine Learning Services: a complete toolbox for AI? | element61">
            <a:extLst>
              <a:ext uri="{FF2B5EF4-FFF2-40B4-BE49-F238E27FC236}">
                <a16:creationId xmlns:a16="http://schemas.microsoft.com/office/drawing/2014/main" id="{5767B2D4-6384-4310-B61E-FC498A96B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434" y="4822344"/>
            <a:ext cx="916853" cy="50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Adding an Azure web app to an Application Service Environment running in  another subscription — Xebia Blog">
            <a:extLst>
              <a:ext uri="{FF2B5EF4-FFF2-40B4-BE49-F238E27FC236}">
                <a16:creationId xmlns:a16="http://schemas.microsoft.com/office/drawing/2014/main" id="{98EBFE8C-1BE8-40F3-9806-6CDA08D320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967" y="1514765"/>
            <a:ext cx="555868" cy="55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C55047-6217-475F-AE43-6D1679F932B2}"/>
              </a:ext>
            </a:extLst>
          </p:cNvPr>
          <p:cNvSpPr txBox="1"/>
          <p:nvPr/>
        </p:nvSpPr>
        <p:spPr>
          <a:xfrm>
            <a:off x="8156590" y="5407466"/>
            <a:ext cx="8210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</a:t>
            </a:r>
          </a:p>
          <a:p>
            <a:pPr algn="ctr"/>
            <a:r>
              <a:rPr lang="en-US" sz="1400" dirty="0"/>
              <a:t>Machine</a:t>
            </a:r>
          </a:p>
          <a:p>
            <a:pPr algn="ctr"/>
            <a:r>
              <a:rPr lang="en-US" sz="1400" dirty="0"/>
              <a:t>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8B8C3-CD27-4E02-BDC6-544DD6928C56}"/>
              </a:ext>
            </a:extLst>
          </p:cNvPr>
          <p:cNvSpPr txBox="1"/>
          <p:nvPr/>
        </p:nvSpPr>
        <p:spPr>
          <a:xfrm>
            <a:off x="10627459" y="2144350"/>
            <a:ext cx="1011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Web </a:t>
            </a:r>
          </a:p>
          <a:p>
            <a:pPr algn="ctr"/>
            <a:r>
              <a:rPr lang="en-US" sz="1400" dirty="0"/>
              <a:t>Application</a:t>
            </a:r>
          </a:p>
        </p:txBody>
      </p:sp>
      <p:pic>
        <p:nvPicPr>
          <p:cNvPr id="12" name="Picture 2" descr="Azure SQL Database with Elastic pools – Lee's Tech Blog">
            <a:extLst>
              <a:ext uri="{FF2B5EF4-FFF2-40B4-BE49-F238E27FC236}">
                <a16:creationId xmlns:a16="http://schemas.microsoft.com/office/drawing/2014/main" id="{A58F2575-6EBC-44D8-A93D-9EB9C2D73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199" y="2885924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4AAB95-338E-4DB9-A9BB-11A55370334F}"/>
              </a:ext>
            </a:extLst>
          </p:cNvPr>
          <p:cNvSpPr txBox="1"/>
          <p:nvPr/>
        </p:nvSpPr>
        <p:spPr>
          <a:xfrm>
            <a:off x="7670788" y="3408418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pic>
        <p:nvPicPr>
          <p:cNvPr id="10242" name="Picture 2" descr="ABB - Sauber Group">
            <a:extLst>
              <a:ext uri="{FF2B5EF4-FFF2-40B4-BE49-F238E27FC236}">
                <a16:creationId xmlns:a16="http://schemas.microsoft.com/office/drawing/2014/main" id="{BCBC4E4E-9C19-4320-96FB-6E33A0186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476" y="4822344"/>
            <a:ext cx="993381" cy="5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ECB148-D0D5-41DA-97A7-82F35CE0BAF3}"/>
              </a:ext>
            </a:extLst>
          </p:cNvPr>
          <p:cNvSpPr txBox="1"/>
          <p:nvPr/>
        </p:nvSpPr>
        <p:spPr>
          <a:xfrm>
            <a:off x="10928481" y="5407466"/>
            <a:ext cx="563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Third</a:t>
            </a:r>
          </a:p>
          <a:p>
            <a:pPr algn="ctr"/>
            <a:r>
              <a:rPr lang="en-US" sz="1400" dirty="0"/>
              <a:t>Party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F80DE4-55BF-4ECE-8280-BE91FDDFA360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8070383" y="2517712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7F6CDC1-82CE-4623-A25C-10F2603C9EE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8644856" y="2517712"/>
            <a:ext cx="919926" cy="22362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AEE013-3727-4033-98E6-139C88DDC42E}"/>
              </a:ext>
            </a:extLst>
          </p:cNvPr>
          <p:cNvCxnSpPr>
            <a:cxnSpLocks/>
          </p:cNvCxnSpPr>
          <p:nvPr/>
        </p:nvCxnSpPr>
        <p:spPr>
          <a:xfrm>
            <a:off x="9682742" y="2538140"/>
            <a:ext cx="1306985" cy="23066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6792D3E-A8D6-4E9D-9C53-1CBAD84000A7}"/>
              </a:ext>
            </a:extLst>
          </p:cNvPr>
          <p:cNvCxnSpPr>
            <a:cxnSpLocks/>
          </p:cNvCxnSpPr>
          <p:nvPr/>
        </p:nvCxnSpPr>
        <p:spPr>
          <a:xfrm>
            <a:off x="9875100" y="1699360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croll: Vertical 16">
            <a:extLst>
              <a:ext uri="{FF2B5EF4-FFF2-40B4-BE49-F238E27FC236}">
                <a16:creationId xmlns:a16="http://schemas.microsoft.com/office/drawing/2014/main" id="{C8E66B05-7044-4C0E-9196-8C92E22D59C8}"/>
              </a:ext>
            </a:extLst>
          </p:cNvPr>
          <p:cNvSpPr/>
          <p:nvPr/>
        </p:nvSpPr>
        <p:spPr>
          <a:xfrm>
            <a:off x="9184227" y="6313922"/>
            <a:ext cx="3610999" cy="1371332"/>
          </a:xfrm>
          <a:prstGeom prst="vertic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+ 3 Projects @ Axpo Grid</a:t>
            </a:r>
          </a:p>
          <a:p>
            <a:pPr algn="ctr"/>
            <a:r>
              <a:rPr lang="en-US" dirty="0"/>
              <a:t> + 1 Project @ </a:t>
            </a:r>
            <a:r>
              <a:rPr lang="en-US" dirty="0" err="1"/>
              <a:t>Emost</a:t>
            </a:r>
            <a:r>
              <a:rPr lang="en-US" dirty="0"/>
              <a:t> (Axpo)</a:t>
            </a:r>
          </a:p>
          <a:p>
            <a:pPr algn="ctr"/>
            <a:r>
              <a:rPr lang="en-US" dirty="0"/>
              <a:t>+ 1 Project @ </a:t>
            </a:r>
            <a:r>
              <a:rPr lang="en-US" dirty="0" err="1"/>
              <a:t>Migros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82472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C4A83B-3262-48C0-9ABF-022CA6E86D1E}"/>
              </a:ext>
            </a:extLst>
          </p:cNvPr>
          <p:cNvCxnSpPr>
            <a:cxnSpLocks/>
          </p:cNvCxnSpPr>
          <p:nvPr/>
        </p:nvCxnSpPr>
        <p:spPr>
          <a:xfrm>
            <a:off x="4826074" y="265487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E76807-1C26-405E-BE57-68F1AD2EC4BC}"/>
              </a:ext>
            </a:extLst>
          </p:cNvPr>
          <p:cNvCxnSpPr>
            <a:cxnSpLocks/>
          </p:cNvCxnSpPr>
          <p:nvPr/>
        </p:nvCxnSpPr>
        <p:spPr>
          <a:xfrm>
            <a:off x="1549049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1737A44-18D2-435A-AE7D-0EFE467F1C02}"/>
              </a:ext>
            </a:extLst>
          </p:cNvPr>
          <p:cNvCxnSpPr>
            <a:cxnSpLocks/>
          </p:cNvCxnSpPr>
          <p:nvPr/>
        </p:nvCxnSpPr>
        <p:spPr>
          <a:xfrm>
            <a:off x="237166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D6BEFBC-3850-4769-8117-CB3C74D37165}"/>
              </a:ext>
            </a:extLst>
          </p:cNvPr>
          <p:cNvCxnSpPr>
            <a:cxnSpLocks/>
          </p:cNvCxnSpPr>
          <p:nvPr/>
        </p:nvCxnSpPr>
        <p:spPr>
          <a:xfrm>
            <a:off x="32029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9E48A0-670C-4144-AFEE-5A526400FB13}"/>
              </a:ext>
            </a:extLst>
          </p:cNvPr>
          <p:cNvCxnSpPr>
            <a:cxnSpLocks/>
          </p:cNvCxnSpPr>
          <p:nvPr/>
        </p:nvCxnSpPr>
        <p:spPr>
          <a:xfrm>
            <a:off x="4003044" y="406232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6817382-A1F1-42EB-982C-9751CB42BE80}"/>
              </a:ext>
            </a:extLst>
          </p:cNvPr>
          <p:cNvCxnSpPr>
            <a:cxnSpLocks/>
          </p:cNvCxnSpPr>
          <p:nvPr/>
        </p:nvCxnSpPr>
        <p:spPr>
          <a:xfrm flipH="1">
            <a:off x="5665603" y="4098694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BD87EAD-4E04-46D1-802C-0D33CB097C36}"/>
              </a:ext>
            </a:extLst>
          </p:cNvPr>
          <p:cNvCxnSpPr>
            <a:cxnSpLocks/>
          </p:cNvCxnSpPr>
          <p:nvPr/>
        </p:nvCxnSpPr>
        <p:spPr>
          <a:xfrm>
            <a:off x="648821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E05C6A-D78D-4578-BC86-C6BA722AEDFE}"/>
              </a:ext>
            </a:extLst>
          </p:cNvPr>
          <p:cNvCxnSpPr>
            <a:cxnSpLocks/>
          </p:cNvCxnSpPr>
          <p:nvPr/>
        </p:nvCxnSpPr>
        <p:spPr>
          <a:xfrm>
            <a:off x="73194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B6A4DA2-619A-4175-9E47-E5D80A5BBCA9}"/>
              </a:ext>
            </a:extLst>
          </p:cNvPr>
          <p:cNvCxnSpPr>
            <a:cxnSpLocks/>
          </p:cNvCxnSpPr>
          <p:nvPr/>
        </p:nvCxnSpPr>
        <p:spPr>
          <a:xfrm>
            <a:off x="811959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3AE67FD-D5A8-40DA-BDB7-98E0120C91BD}"/>
              </a:ext>
            </a:extLst>
          </p:cNvPr>
          <p:cNvCxnSpPr>
            <a:cxnSpLocks/>
          </p:cNvCxnSpPr>
          <p:nvPr/>
        </p:nvCxnSpPr>
        <p:spPr>
          <a:xfrm>
            <a:off x="8942628" y="4069267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12DC807-138F-4B3C-B705-420C36CBAADB}"/>
              </a:ext>
            </a:extLst>
          </p:cNvPr>
          <p:cNvCxnSpPr>
            <a:cxnSpLocks/>
          </p:cNvCxnSpPr>
          <p:nvPr/>
        </p:nvCxnSpPr>
        <p:spPr>
          <a:xfrm>
            <a:off x="9775623" y="4065805"/>
            <a:ext cx="0" cy="144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1983122-51DE-4423-BB19-E192CA6B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D5A2-64A0-48C0-8EB0-41A24BD2B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9438"/>
            <a:ext cx="10515600" cy="1034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For large data history, day partitioning leads to too many partitions</a:t>
            </a:r>
          </a:p>
          <a:p>
            <a:r>
              <a:rPr lang="en-US" sz="1800" dirty="0"/>
              <a:t>There is a mixed model with day and month partitions</a:t>
            </a:r>
          </a:p>
          <a:p>
            <a:pPr lvl="1"/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EFA573-7880-44FC-9A2D-B7E2AD3D919B}"/>
              </a:ext>
            </a:extLst>
          </p:cNvPr>
          <p:cNvSpPr/>
          <p:nvPr/>
        </p:nvSpPr>
        <p:spPr>
          <a:xfrm>
            <a:off x="153725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E8B9050-0B48-4756-BD6C-31848982B52A}"/>
              </a:ext>
            </a:extLst>
          </p:cNvPr>
          <p:cNvCxnSpPr/>
          <p:nvPr/>
        </p:nvCxnSpPr>
        <p:spPr>
          <a:xfrm>
            <a:off x="1430752" y="5404512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A8B26F7-7C49-4F3D-8F81-EE7C45994C4F}"/>
              </a:ext>
            </a:extLst>
          </p:cNvPr>
          <p:cNvSpPr/>
          <p:nvPr/>
        </p:nvSpPr>
        <p:spPr>
          <a:xfrm>
            <a:off x="2359875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B7BA2E-730D-4468-A5B5-5D77502C8881}"/>
              </a:ext>
            </a:extLst>
          </p:cNvPr>
          <p:cNvSpPr/>
          <p:nvPr/>
        </p:nvSpPr>
        <p:spPr>
          <a:xfrm>
            <a:off x="3182493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0C5C86-487E-48EA-BC92-4F46848BDF8A}"/>
              </a:ext>
            </a:extLst>
          </p:cNvPr>
          <p:cNvSpPr/>
          <p:nvPr/>
        </p:nvSpPr>
        <p:spPr>
          <a:xfrm>
            <a:off x="4005111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EEBEB2-FCC0-4D64-A59F-247E8EADE52E}"/>
              </a:ext>
            </a:extLst>
          </p:cNvPr>
          <p:cNvSpPr/>
          <p:nvPr/>
        </p:nvSpPr>
        <p:spPr>
          <a:xfrm>
            <a:off x="4827728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D876776-4B7D-471C-938C-A668C2F6910F}"/>
              </a:ext>
            </a:extLst>
          </p:cNvPr>
          <p:cNvSpPr/>
          <p:nvPr/>
        </p:nvSpPr>
        <p:spPr>
          <a:xfrm>
            <a:off x="6476429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F588E4-1EAE-4551-A9F1-B31FF5018E8C}"/>
              </a:ext>
            </a:extLst>
          </p:cNvPr>
          <p:cNvSpPr/>
          <p:nvPr/>
        </p:nvSpPr>
        <p:spPr>
          <a:xfrm>
            <a:off x="729904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D4A45AC-C864-47BA-9D22-1945BEC9286C}"/>
              </a:ext>
            </a:extLst>
          </p:cNvPr>
          <p:cNvSpPr/>
          <p:nvPr/>
        </p:nvSpPr>
        <p:spPr>
          <a:xfrm>
            <a:off x="1539026" y="3354714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901F1D-5146-414F-B8B8-755D56314D2E}"/>
              </a:ext>
            </a:extLst>
          </p:cNvPr>
          <p:cNvSpPr/>
          <p:nvPr/>
        </p:nvSpPr>
        <p:spPr>
          <a:xfrm>
            <a:off x="4800335" y="3352531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7FE4C60-8DFC-45E5-8552-9A1DB042F823}"/>
              </a:ext>
            </a:extLst>
          </p:cNvPr>
          <p:cNvCxnSpPr>
            <a:cxnSpLocks/>
          </p:cNvCxnSpPr>
          <p:nvPr/>
        </p:nvCxnSpPr>
        <p:spPr>
          <a:xfrm>
            <a:off x="10575723" y="2658355"/>
            <a:ext cx="0" cy="289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513E48F-418D-476C-9189-7BAEAF86D22E}"/>
              </a:ext>
            </a:extLst>
          </p:cNvPr>
          <p:cNvCxnSpPr>
            <a:cxnSpLocks/>
          </p:cNvCxnSpPr>
          <p:nvPr/>
        </p:nvCxnSpPr>
        <p:spPr>
          <a:xfrm>
            <a:off x="10565339" y="2661817"/>
            <a:ext cx="0" cy="289386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F79E729-EA15-43B5-900A-E2FE33D1F232}"/>
              </a:ext>
            </a:extLst>
          </p:cNvPr>
          <p:cNvSpPr txBox="1"/>
          <p:nvPr/>
        </p:nvSpPr>
        <p:spPr>
          <a:xfrm flipH="1">
            <a:off x="88719" y="487787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5B2655C-69D5-43AF-A26B-0E2CAB0389D0}"/>
              </a:ext>
            </a:extLst>
          </p:cNvPr>
          <p:cNvSpPr txBox="1"/>
          <p:nvPr/>
        </p:nvSpPr>
        <p:spPr>
          <a:xfrm flipH="1">
            <a:off x="84936" y="3417929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3503891-D40A-4976-91B0-E28D7517A76F}"/>
              </a:ext>
            </a:extLst>
          </p:cNvPr>
          <p:cNvSpPr txBox="1"/>
          <p:nvPr/>
        </p:nvSpPr>
        <p:spPr>
          <a:xfrm flipH="1">
            <a:off x="4509604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5E64E09-D9D0-4A0E-B2AC-A9D1DD55B6C5}"/>
              </a:ext>
            </a:extLst>
          </p:cNvPr>
          <p:cNvSpPr txBox="1"/>
          <p:nvPr/>
        </p:nvSpPr>
        <p:spPr>
          <a:xfrm flipH="1">
            <a:off x="10259252" y="573682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5B8A4D8-3E26-4ADC-9D0E-94E9488A6E2A}"/>
              </a:ext>
            </a:extLst>
          </p:cNvPr>
          <p:cNvSpPr txBox="1"/>
          <p:nvPr/>
        </p:nvSpPr>
        <p:spPr>
          <a:xfrm flipH="1">
            <a:off x="3673129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CAC4FC-5239-427F-B7E4-05DEAD6BDDA3}"/>
              </a:ext>
            </a:extLst>
          </p:cNvPr>
          <p:cNvSpPr txBox="1"/>
          <p:nvPr/>
        </p:nvSpPr>
        <p:spPr>
          <a:xfrm flipH="1">
            <a:off x="290300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5E441B-B3FC-432B-ADAC-0CA13FB25447}"/>
              </a:ext>
            </a:extLst>
          </p:cNvPr>
          <p:cNvSpPr txBox="1"/>
          <p:nvPr/>
        </p:nvSpPr>
        <p:spPr>
          <a:xfrm flipH="1">
            <a:off x="2023691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02E3465-BE43-4297-B8F1-F432ABDC0524}"/>
              </a:ext>
            </a:extLst>
          </p:cNvPr>
          <p:cNvSpPr txBox="1"/>
          <p:nvPr/>
        </p:nvSpPr>
        <p:spPr>
          <a:xfrm flipH="1">
            <a:off x="1253563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B87F502-3127-4475-9772-4C816E0B9613}"/>
              </a:ext>
            </a:extLst>
          </p:cNvPr>
          <p:cNvSpPr txBox="1"/>
          <p:nvPr/>
        </p:nvSpPr>
        <p:spPr>
          <a:xfrm flipH="1">
            <a:off x="7777968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DB4F107-0B20-486B-925F-CCC9F2F1BBD8}"/>
              </a:ext>
            </a:extLst>
          </p:cNvPr>
          <p:cNvSpPr txBox="1"/>
          <p:nvPr/>
        </p:nvSpPr>
        <p:spPr>
          <a:xfrm flipH="1">
            <a:off x="700784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C950375-C492-4B34-9E76-A4A0CB0CA379}"/>
              </a:ext>
            </a:extLst>
          </p:cNvPr>
          <p:cNvSpPr txBox="1"/>
          <p:nvPr/>
        </p:nvSpPr>
        <p:spPr>
          <a:xfrm flipH="1">
            <a:off x="6128530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807A427-5755-456A-BF5F-0FE137BE623F}"/>
              </a:ext>
            </a:extLst>
          </p:cNvPr>
          <p:cNvSpPr txBox="1"/>
          <p:nvPr/>
        </p:nvSpPr>
        <p:spPr>
          <a:xfrm flipH="1">
            <a:off x="5358402" y="554046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CC20A2B-0990-4C85-A548-47D20B8CEC45}"/>
              </a:ext>
            </a:extLst>
          </p:cNvPr>
          <p:cNvSpPr txBox="1"/>
          <p:nvPr/>
        </p:nvSpPr>
        <p:spPr>
          <a:xfrm flipH="1">
            <a:off x="14235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2225D5C-3746-4C9B-B64E-089C9C626D55}"/>
              </a:ext>
            </a:extLst>
          </p:cNvPr>
          <p:cNvSpPr txBox="1"/>
          <p:nvPr/>
        </p:nvSpPr>
        <p:spPr>
          <a:xfrm flipH="1">
            <a:off x="1745694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3E632-F09A-4548-B3BC-A1E56DB2557B}"/>
              </a:ext>
            </a:extLst>
          </p:cNvPr>
          <p:cNvSpPr txBox="1"/>
          <p:nvPr/>
        </p:nvSpPr>
        <p:spPr>
          <a:xfrm flipH="1">
            <a:off x="2067791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F1751A-E3A1-48A4-A4F0-CC9A8B69EB69}"/>
              </a:ext>
            </a:extLst>
          </p:cNvPr>
          <p:cNvSpPr txBox="1"/>
          <p:nvPr/>
        </p:nvSpPr>
        <p:spPr>
          <a:xfrm flipH="1">
            <a:off x="2367480" y="3395540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06D7546-19D5-4A63-9B7D-C61C0D912C8A}"/>
              </a:ext>
            </a:extLst>
          </p:cNvPr>
          <p:cNvSpPr txBox="1"/>
          <p:nvPr/>
        </p:nvSpPr>
        <p:spPr>
          <a:xfrm flipH="1">
            <a:off x="4809726" y="339105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AD6E0C-4DC5-4CC7-893F-E6916AF84728}"/>
              </a:ext>
            </a:extLst>
          </p:cNvPr>
          <p:cNvSpPr/>
          <p:nvPr/>
        </p:nvSpPr>
        <p:spPr>
          <a:xfrm>
            <a:off x="5658090" y="4135408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F5357F9-E3FF-49C9-890A-EA54879057D0}"/>
              </a:ext>
            </a:extLst>
          </p:cNvPr>
          <p:cNvSpPr txBox="1"/>
          <p:nvPr/>
        </p:nvSpPr>
        <p:spPr>
          <a:xfrm flipH="1">
            <a:off x="5660538" y="4188375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783D567-0079-46BB-81C0-0CC0F9C4E1AA}"/>
              </a:ext>
            </a:extLst>
          </p:cNvPr>
          <p:cNvSpPr txBox="1"/>
          <p:nvPr/>
        </p:nvSpPr>
        <p:spPr>
          <a:xfrm flipH="1">
            <a:off x="6502792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9EEE526-0C79-48B5-93ED-8E6FC1B3441F}"/>
              </a:ext>
            </a:extLst>
          </p:cNvPr>
          <p:cNvSpPr txBox="1"/>
          <p:nvPr/>
        </p:nvSpPr>
        <p:spPr>
          <a:xfrm flipH="1">
            <a:off x="7349327" y="4901617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80" name="Right Brace 79">
            <a:extLst>
              <a:ext uri="{FF2B5EF4-FFF2-40B4-BE49-F238E27FC236}">
                <a16:creationId xmlns:a16="http://schemas.microsoft.com/office/drawing/2014/main" id="{D11D61C6-79FC-4019-84D3-78BB4A96F969}"/>
              </a:ext>
            </a:extLst>
          </p:cNvPr>
          <p:cNvSpPr/>
          <p:nvPr/>
        </p:nvSpPr>
        <p:spPr>
          <a:xfrm>
            <a:off x="10672482" y="3352531"/>
            <a:ext cx="265954" cy="20143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614FD-70DE-45FB-B999-A572D7A1A24D}"/>
              </a:ext>
            </a:extLst>
          </p:cNvPr>
          <p:cNvSpPr txBox="1"/>
          <p:nvPr/>
        </p:nvSpPr>
        <p:spPr>
          <a:xfrm flipH="1">
            <a:off x="10940684" y="4193950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09092-F4B4-408D-BE2A-52B9E39B0DDF}"/>
              </a:ext>
            </a:extLst>
          </p:cNvPr>
          <p:cNvSpPr txBox="1"/>
          <p:nvPr/>
        </p:nvSpPr>
        <p:spPr>
          <a:xfrm flipH="1">
            <a:off x="78452" y="4062327"/>
            <a:ext cx="1460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MeasurementTransfer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7AEAD5-7E6E-4F80-8DB4-0F5F59AE5F87}"/>
              </a:ext>
            </a:extLst>
          </p:cNvPr>
          <p:cNvSpPr/>
          <p:nvPr/>
        </p:nvSpPr>
        <p:spPr>
          <a:xfrm>
            <a:off x="5662537" y="4848650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BF44A9-3011-4298-8352-7F44B650ACC2}"/>
              </a:ext>
            </a:extLst>
          </p:cNvPr>
          <p:cNvSpPr txBox="1"/>
          <p:nvPr/>
        </p:nvSpPr>
        <p:spPr>
          <a:xfrm flipH="1">
            <a:off x="5552473" y="4898441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29.0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4E9FBD0-2146-44CB-B810-3C7602282CC3}"/>
              </a:ext>
            </a:extLst>
          </p:cNvPr>
          <p:cNvSpPr txBox="1"/>
          <p:nvPr/>
        </p:nvSpPr>
        <p:spPr>
          <a:xfrm flipH="1">
            <a:off x="3074337" y="4877900"/>
            <a:ext cx="63294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C 69.0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AC2854-1C18-44A4-A42C-D5A5842EEF41}"/>
              </a:ext>
            </a:extLst>
          </p:cNvPr>
          <p:cNvSpPr txBox="1"/>
          <p:nvPr/>
        </p:nvSpPr>
        <p:spPr>
          <a:xfrm flipH="1">
            <a:off x="5987929" y="3446773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2: </a:t>
            </a:r>
            <a:br>
              <a:rPr lang="en-US" sz="800" dirty="0"/>
            </a:br>
            <a:r>
              <a:rPr lang="en-US" sz="800" dirty="0"/>
              <a:t>Copy rows  </a:t>
            </a:r>
            <a:endParaRPr lang="en-CH" sz="800" dirty="0"/>
          </a:p>
        </p:txBody>
      </p:sp>
      <p:sp>
        <p:nvSpPr>
          <p:cNvPr id="58" name="Arrow: Curved Up 57">
            <a:extLst>
              <a:ext uri="{FF2B5EF4-FFF2-40B4-BE49-F238E27FC236}">
                <a16:creationId xmlns:a16="http://schemas.microsoft.com/office/drawing/2014/main" id="{8E8E1CB7-EE26-47B5-95C4-49DDB0E4347B}"/>
              </a:ext>
            </a:extLst>
          </p:cNvPr>
          <p:cNvSpPr/>
          <p:nvPr/>
        </p:nvSpPr>
        <p:spPr>
          <a:xfrm rot="14736374">
            <a:off x="5568357" y="3840563"/>
            <a:ext cx="1521466" cy="492646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AA1A6CD-6853-4E6F-BAA3-9CDD1DBAB3E9}"/>
              </a:ext>
            </a:extLst>
          </p:cNvPr>
          <p:cNvSpPr txBox="1"/>
          <p:nvPr/>
        </p:nvSpPr>
        <p:spPr>
          <a:xfrm>
            <a:off x="6692921" y="4076756"/>
            <a:ext cx="2919484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OptimiseDataStorage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2" name="Picture 4" descr="Meeting schedule icon Royalty Free Vector Image">
            <a:extLst>
              <a:ext uri="{FF2B5EF4-FFF2-40B4-BE49-F238E27FC236}">
                <a16:creationId xmlns:a16="http://schemas.microsoft.com/office/drawing/2014/main" id="{5EA98EDB-8CBA-420D-9AB3-CE25F57FC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3" t="17878" r="18725" b="26218"/>
          <a:stretch/>
        </p:blipFill>
        <p:spPr bwMode="auto">
          <a:xfrm>
            <a:off x="9422346" y="3987560"/>
            <a:ext cx="507479" cy="477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6B0D8A5-078E-432E-901A-8698C0093FDD}"/>
              </a:ext>
            </a:extLst>
          </p:cNvPr>
          <p:cNvSpPr txBox="1"/>
          <p:nvPr/>
        </p:nvSpPr>
        <p:spPr>
          <a:xfrm flipH="1">
            <a:off x="4474711" y="4226479"/>
            <a:ext cx="1510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Step 1: </a:t>
            </a:r>
            <a:br>
              <a:rPr lang="en-US" sz="800" dirty="0"/>
            </a:br>
            <a:r>
              <a:rPr lang="en-US" sz="800" dirty="0"/>
              <a:t>Partition Switch </a:t>
            </a:r>
            <a:endParaRPr lang="en-CH" sz="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BE9B2EF-1006-4B0C-A5F8-E7963106FE17}"/>
              </a:ext>
            </a:extLst>
          </p:cNvPr>
          <p:cNvSpPr txBox="1"/>
          <p:nvPr/>
        </p:nvSpPr>
        <p:spPr>
          <a:xfrm>
            <a:off x="1373112" y="6006066"/>
            <a:ext cx="9911956" cy="2616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CopyMeasurementFromTs_DayToTs_Day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@FromTs_Day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20211211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@MoveDaysBack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14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@OffsetMillisecond </a:t>
            </a:r>
            <a:r>
              <a:rPr lang="en-US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  <a:endParaRPr lang="en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6" name="Callout: Bent Line 65">
            <a:extLst>
              <a:ext uri="{FF2B5EF4-FFF2-40B4-BE49-F238E27FC236}">
                <a16:creationId xmlns:a16="http://schemas.microsoft.com/office/drawing/2014/main" id="{8E04715A-067B-4E24-89B3-77D6F0856E96}"/>
              </a:ext>
            </a:extLst>
          </p:cNvPr>
          <p:cNvSpPr/>
          <p:nvPr/>
        </p:nvSpPr>
        <p:spPr>
          <a:xfrm>
            <a:off x="4750655" y="6367531"/>
            <a:ext cx="3027313" cy="313787"/>
          </a:xfrm>
          <a:prstGeom prst="borderCallout2">
            <a:avLst>
              <a:gd name="adj1" fmla="val 47692"/>
              <a:gd name="adj2" fmla="val -1824"/>
              <a:gd name="adj3" fmla="val 49980"/>
              <a:gd name="adj4" fmla="val -33153"/>
              <a:gd name="adj5" fmla="val -36339"/>
              <a:gd name="adj6" fmla="val -491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Helpful SP to generate test data</a:t>
            </a:r>
          </a:p>
        </p:txBody>
      </p:sp>
    </p:spTree>
    <p:extLst>
      <p:ext uri="{BB962C8B-B14F-4D97-AF65-F5344CB8AC3E}">
        <p14:creationId xmlns:p14="http://schemas.microsoft.com/office/powerpoint/2010/main" val="4002552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22222E-6 L -0.03697 -0.1162 " pathEditMode="relative" rAng="0" ptsTypes="AA">
                                      <p:cBhvr>
                                        <p:cTn id="9" dur="5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9" y="-5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5" grpId="0"/>
      <p:bldP spid="29" grpId="0"/>
      <p:bldP spid="64" grpId="0" animBg="1"/>
      <p:bldP spid="6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58F83-F311-4432-9B58-E1E372A56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Storage Details – Advanced Usage -2</a:t>
            </a:r>
            <a:endParaRPr lang="en-CH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53CAFA-F77F-4BD2-A2B0-E5DAC3A28C41}"/>
              </a:ext>
            </a:extLst>
          </p:cNvPr>
          <p:cNvSpPr txBox="1"/>
          <p:nvPr/>
        </p:nvSpPr>
        <p:spPr>
          <a:xfrm>
            <a:off x="954741" y="1552378"/>
            <a:ext cx="10600765" cy="46166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[Ts]    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REAL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NVARCHAR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4000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monthPartitionScheme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NCIX_CoreMeasurementStoreTsTs_DaySignalId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[Ts]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DATA_COMPRESSION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PAGE</a:t>
            </a:r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monthPartitionScheme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COLUMNSTORE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en-US" sz="14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CCI_Core_MeasurementStore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monthPartitionScheme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162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B836E-35B3-4577-A621-B8D440B73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Overview of data in the database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B9A30-8431-4C9C-9FAD-5943BCB10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0712" y="1526292"/>
            <a:ext cx="9734621" cy="261503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GetOverviewOfDataInDatabase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1CA6D-29C7-4967-94B9-D29EB810C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712" y="1922732"/>
            <a:ext cx="9734621" cy="1624024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86AB83-F02E-4FC6-8E15-343EBF4D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712" y="3706293"/>
            <a:ext cx="4329144" cy="1695462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4C3081-216A-4F4A-AEC6-721499B73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771" y="3706293"/>
            <a:ext cx="2819421" cy="552454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A063B6-8C38-45BC-A61F-BB8B1D40A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12" y="5627469"/>
            <a:ext cx="9734621" cy="403026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43583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2A1AF071-DBE0-4CAD-A1F4-A313B65BFFD7}"/>
              </a:ext>
            </a:extLst>
          </p:cNvPr>
          <p:cNvSpPr/>
          <p:nvPr/>
        </p:nvSpPr>
        <p:spPr>
          <a:xfrm>
            <a:off x="1542977" y="3953780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963849-9A10-4D9F-8F11-381E60BD4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Data from Measurement&lt;XXX&gt; table</a:t>
            </a:r>
            <a:endParaRPr lang="en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E070EB-F6A6-42CC-B03D-032698F83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089" y="1440741"/>
            <a:ext cx="3777640" cy="828681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3D5A43-8CEB-4589-A4DC-733637576455}"/>
              </a:ext>
            </a:extLst>
          </p:cNvPr>
          <p:cNvSpPr txBox="1"/>
          <p:nvPr/>
        </p:nvSpPr>
        <p:spPr>
          <a:xfrm>
            <a:off x="934089" y="2370809"/>
            <a:ext cx="5257588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RemoveDataPartitionsFromTable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@SchemaName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de-CH" sz="11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TS_Day_LowWaterMark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20211201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TS_Day_HighWaterMark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20211231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PreserveSwitchOutTable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D8051D-65C5-4468-BABB-75D349C3D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646" y="1440741"/>
            <a:ext cx="2976584" cy="828681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1ED71B-E90F-4F32-8D57-2F20AF657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3"/>
          <a:stretch/>
        </p:blipFill>
        <p:spPr>
          <a:xfrm>
            <a:off x="6319646" y="2370810"/>
            <a:ext cx="5257588" cy="1127266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1A0195-9D95-460B-ADFF-8057BDA80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3165" y="1512867"/>
            <a:ext cx="2790845" cy="538166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551199-6A41-49DE-BE3B-255185FE53A4}"/>
              </a:ext>
            </a:extLst>
          </p:cNvPr>
          <p:cNvCxnSpPr>
            <a:cxnSpLocks/>
          </p:cNvCxnSpPr>
          <p:nvPr/>
        </p:nvCxnSpPr>
        <p:spPr>
          <a:xfrm flipH="1">
            <a:off x="4830025" y="3805522"/>
            <a:ext cx="1654" cy="147947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1DEA6D-633D-44BC-88C7-B7B1F442DE09}"/>
              </a:ext>
            </a:extLst>
          </p:cNvPr>
          <p:cNvCxnSpPr>
            <a:cxnSpLocks/>
          </p:cNvCxnSpPr>
          <p:nvPr/>
        </p:nvCxnSpPr>
        <p:spPr>
          <a:xfrm>
            <a:off x="1553000" y="4540758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DB587F-4D4F-450C-A065-657E759DAF19}"/>
              </a:ext>
            </a:extLst>
          </p:cNvPr>
          <p:cNvCxnSpPr>
            <a:cxnSpLocks/>
          </p:cNvCxnSpPr>
          <p:nvPr/>
        </p:nvCxnSpPr>
        <p:spPr>
          <a:xfrm>
            <a:off x="2375615" y="45366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DCD98A-7E21-468B-9C67-FC7ECE61DA46}"/>
              </a:ext>
            </a:extLst>
          </p:cNvPr>
          <p:cNvCxnSpPr>
            <a:cxnSpLocks/>
          </p:cNvCxnSpPr>
          <p:nvPr/>
        </p:nvCxnSpPr>
        <p:spPr>
          <a:xfrm>
            <a:off x="3206895" y="45366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D87203-79C8-4B51-9A32-1BE6B721DC9D}"/>
              </a:ext>
            </a:extLst>
          </p:cNvPr>
          <p:cNvCxnSpPr>
            <a:cxnSpLocks/>
          </p:cNvCxnSpPr>
          <p:nvPr/>
        </p:nvCxnSpPr>
        <p:spPr>
          <a:xfrm>
            <a:off x="4006995" y="45366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1D047F-BC22-4379-872B-69F3AC08AD83}"/>
              </a:ext>
            </a:extLst>
          </p:cNvPr>
          <p:cNvCxnSpPr>
            <a:cxnSpLocks/>
          </p:cNvCxnSpPr>
          <p:nvPr/>
        </p:nvCxnSpPr>
        <p:spPr>
          <a:xfrm flipH="1">
            <a:off x="5669554" y="4573021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4DBB6CD-6F9F-4491-BC38-0603C327CB0D}"/>
              </a:ext>
            </a:extLst>
          </p:cNvPr>
          <p:cNvCxnSpPr>
            <a:cxnSpLocks/>
          </p:cNvCxnSpPr>
          <p:nvPr/>
        </p:nvCxnSpPr>
        <p:spPr>
          <a:xfrm>
            <a:off x="649216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13F2AF7-0D10-4BBC-A0D5-7D856173E892}"/>
              </a:ext>
            </a:extLst>
          </p:cNvPr>
          <p:cNvCxnSpPr>
            <a:cxnSpLocks/>
          </p:cNvCxnSpPr>
          <p:nvPr/>
        </p:nvCxnSpPr>
        <p:spPr>
          <a:xfrm>
            <a:off x="732344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3A3D06B-71D7-4570-BCFF-BF795440F382}"/>
              </a:ext>
            </a:extLst>
          </p:cNvPr>
          <p:cNvCxnSpPr>
            <a:cxnSpLocks/>
          </p:cNvCxnSpPr>
          <p:nvPr/>
        </p:nvCxnSpPr>
        <p:spPr>
          <a:xfrm>
            <a:off x="812354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2A2C561-0775-4D61-B777-71D6D344A8CA}"/>
              </a:ext>
            </a:extLst>
          </p:cNvPr>
          <p:cNvCxnSpPr>
            <a:cxnSpLocks/>
          </p:cNvCxnSpPr>
          <p:nvPr/>
        </p:nvCxnSpPr>
        <p:spPr>
          <a:xfrm>
            <a:off x="8946579" y="454359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2E27B0-873F-4A9B-B9E8-AD6144142749}"/>
              </a:ext>
            </a:extLst>
          </p:cNvPr>
          <p:cNvCxnSpPr>
            <a:cxnSpLocks/>
          </p:cNvCxnSpPr>
          <p:nvPr/>
        </p:nvCxnSpPr>
        <p:spPr>
          <a:xfrm>
            <a:off x="9779574" y="4540132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131BD8E3-23E3-4143-9B0D-22E9481D734B}"/>
              </a:ext>
            </a:extLst>
          </p:cNvPr>
          <p:cNvSpPr/>
          <p:nvPr/>
        </p:nvSpPr>
        <p:spPr>
          <a:xfrm>
            <a:off x="1541208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52F699E-AFE3-412F-AEAD-A9BEE32D3BE1}"/>
              </a:ext>
            </a:extLst>
          </p:cNvPr>
          <p:cNvCxnSpPr>
            <a:cxnSpLocks/>
          </p:cNvCxnSpPr>
          <p:nvPr/>
        </p:nvCxnSpPr>
        <p:spPr>
          <a:xfrm>
            <a:off x="1434703" y="5140767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9CE639E9-9DEE-41E1-BC38-E35916BC81FB}"/>
              </a:ext>
            </a:extLst>
          </p:cNvPr>
          <p:cNvSpPr/>
          <p:nvPr/>
        </p:nvSpPr>
        <p:spPr>
          <a:xfrm>
            <a:off x="2363826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872012-5E37-42DD-B782-087B2B13E95F}"/>
              </a:ext>
            </a:extLst>
          </p:cNvPr>
          <p:cNvSpPr/>
          <p:nvPr/>
        </p:nvSpPr>
        <p:spPr>
          <a:xfrm>
            <a:off x="3186444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2C2CF2E-595F-4514-AFC0-81BE79AC342E}"/>
              </a:ext>
            </a:extLst>
          </p:cNvPr>
          <p:cNvSpPr/>
          <p:nvPr/>
        </p:nvSpPr>
        <p:spPr>
          <a:xfrm>
            <a:off x="4009062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C6A4099-6530-4AF7-A584-7A8918A4499F}"/>
              </a:ext>
            </a:extLst>
          </p:cNvPr>
          <p:cNvSpPr/>
          <p:nvPr/>
        </p:nvSpPr>
        <p:spPr>
          <a:xfrm>
            <a:off x="4831679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46D39B1-8166-49F0-AFC5-7DE3A5F9B8EA}"/>
              </a:ext>
            </a:extLst>
          </p:cNvPr>
          <p:cNvSpPr/>
          <p:nvPr/>
        </p:nvSpPr>
        <p:spPr>
          <a:xfrm>
            <a:off x="5657762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F6E4E1-4252-4215-9E6E-563943B2E836}"/>
              </a:ext>
            </a:extLst>
          </p:cNvPr>
          <p:cNvSpPr/>
          <p:nvPr/>
        </p:nvSpPr>
        <p:spPr>
          <a:xfrm>
            <a:off x="6480380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6824217-F197-446B-B5E0-ACF08B16AFF5}"/>
              </a:ext>
            </a:extLst>
          </p:cNvPr>
          <p:cNvSpPr/>
          <p:nvPr/>
        </p:nvSpPr>
        <p:spPr>
          <a:xfrm>
            <a:off x="7302998" y="4584905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CB3E070-45EF-4F92-8CFE-5FA08E6060FE}"/>
              </a:ext>
            </a:extLst>
          </p:cNvPr>
          <p:cNvSpPr/>
          <p:nvPr/>
        </p:nvSpPr>
        <p:spPr>
          <a:xfrm>
            <a:off x="4804286" y="3949874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7AFACBF-9EA9-4D4B-97A9-092ADB79D63E}"/>
              </a:ext>
            </a:extLst>
          </p:cNvPr>
          <p:cNvCxnSpPr>
            <a:cxnSpLocks/>
          </p:cNvCxnSpPr>
          <p:nvPr/>
        </p:nvCxnSpPr>
        <p:spPr>
          <a:xfrm>
            <a:off x="10569290" y="3805522"/>
            <a:ext cx="0" cy="148641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6757570-AEDB-45BA-A155-68443581071C}"/>
              </a:ext>
            </a:extLst>
          </p:cNvPr>
          <p:cNvSpPr txBox="1"/>
          <p:nvPr/>
        </p:nvSpPr>
        <p:spPr>
          <a:xfrm flipH="1">
            <a:off x="92670" y="4634642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160FD9E-B153-45CE-B741-D4627ADC179C}"/>
              </a:ext>
            </a:extLst>
          </p:cNvPr>
          <p:cNvSpPr txBox="1"/>
          <p:nvPr/>
        </p:nvSpPr>
        <p:spPr>
          <a:xfrm flipH="1">
            <a:off x="88887" y="3961980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F6D4C48-3474-43E7-A0AE-586DB7E7B89B}"/>
              </a:ext>
            </a:extLst>
          </p:cNvPr>
          <p:cNvSpPr txBox="1"/>
          <p:nvPr/>
        </p:nvSpPr>
        <p:spPr>
          <a:xfrm flipH="1">
            <a:off x="4513555" y="547308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20220101</a:t>
            </a:r>
            <a:endParaRPr lang="en-CH" sz="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A623CCD-8096-4FE7-88BA-3F33F88B6383}"/>
              </a:ext>
            </a:extLst>
          </p:cNvPr>
          <p:cNvSpPr txBox="1"/>
          <p:nvPr/>
        </p:nvSpPr>
        <p:spPr>
          <a:xfrm flipH="1">
            <a:off x="10263203" y="5473080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20220201</a:t>
            </a:r>
            <a:endParaRPr lang="en-CH" sz="8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46C945-6334-4652-AFC3-E5E2A56890FC}"/>
              </a:ext>
            </a:extLst>
          </p:cNvPr>
          <p:cNvSpPr txBox="1"/>
          <p:nvPr/>
        </p:nvSpPr>
        <p:spPr>
          <a:xfrm flipH="1">
            <a:off x="3677080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20211231</a:t>
            </a:r>
            <a:endParaRPr lang="en-CH" sz="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7AAA11-44E7-45CB-83BC-D76D353ADE4E}"/>
              </a:ext>
            </a:extLst>
          </p:cNvPr>
          <p:cNvSpPr txBox="1"/>
          <p:nvPr/>
        </p:nvSpPr>
        <p:spPr>
          <a:xfrm flipH="1">
            <a:off x="2906952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20211230</a:t>
            </a:r>
            <a:endParaRPr lang="en-CH" sz="8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AC73CC1-EFDD-4A77-97A2-3EF5E6902198}"/>
              </a:ext>
            </a:extLst>
          </p:cNvPr>
          <p:cNvSpPr txBox="1"/>
          <p:nvPr/>
        </p:nvSpPr>
        <p:spPr>
          <a:xfrm flipH="1">
            <a:off x="2027642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20211229</a:t>
            </a:r>
            <a:endParaRPr lang="en-CH" sz="8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6C31422-9D27-4523-B847-A636A93E6AD5}"/>
              </a:ext>
            </a:extLst>
          </p:cNvPr>
          <p:cNvSpPr txBox="1"/>
          <p:nvPr/>
        </p:nvSpPr>
        <p:spPr>
          <a:xfrm flipH="1">
            <a:off x="1257514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20211228</a:t>
            </a:r>
            <a:endParaRPr lang="en-CH" sz="8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6DCA2A1-901D-4220-9969-9B3A32A34E8C}"/>
              </a:ext>
            </a:extLst>
          </p:cNvPr>
          <p:cNvSpPr txBox="1"/>
          <p:nvPr/>
        </p:nvSpPr>
        <p:spPr>
          <a:xfrm flipH="1">
            <a:off x="7781919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E10891A-F663-41AB-8D0B-99AD3CFB1108}"/>
              </a:ext>
            </a:extLst>
          </p:cNvPr>
          <p:cNvSpPr txBox="1"/>
          <p:nvPr/>
        </p:nvSpPr>
        <p:spPr>
          <a:xfrm flipH="1">
            <a:off x="7011791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20220104</a:t>
            </a:r>
            <a:endParaRPr lang="en-CH" sz="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D5F78CCE-107A-4BA2-B881-18F84A150156}"/>
              </a:ext>
            </a:extLst>
          </p:cNvPr>
          <p:cNvSpPr txBox="1"/>
          <p:nvPr/>
        </p:nvSpPr>
        <p:spPr>
          <a:xfrm flipH="1">
            <a:off x="6132481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20220103</a:t>
            </a:r>
            <a:endParaRPr lang="en-CH" sz="8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357ED43-446D-4F86-A465-109A97F65B58}"/>
              </a:ext>
            </a:extLst>
          </p:cNvPr>
          <p:cNvSpPr txBox="1"/>
          <p:nvPr/>
        </p:nvSpPr>
        <p:spPr>
          <a:xfrm flipH="1">
            <a:off x="5362353" y="5276715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20220102</a:t>
            </a:r>
            <a:endParaRPr lang="en-CH" sz="800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687BE07-0069-4425-8D4A-B44C6AB0DD82}"/>
              </a:ext>
            </a:extLst>
          </p:cNvPr>
          <p:cNvGrpSpPr/>
          <p:nvPr/>
        </p:nvGrpSpPr>
        <p:grpSpPr>
          <a:xfrm>
            <a:off x="1433493" y="3952057"/>
            <a:ext cx="3370793" cy="518256"/>
            <a:chOff x="1433493" y="3952057"/>
            <a:chExt cx="3370793" cy="51825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20171EA-6D5A-4001-A2CE-3A263996160B}"/>
                </a:ext>
              </a:extLst>
            </p:cNvPr>
            <p:cNvSpPr/>
            <p:nvPr/>
          </p:nvSpPr>
          <p:spPr>
            <a:xfrm>
              <a:off x="1542977" y="3952057"/>
              <a:ext cx="3261309" cy="518256"/>
            </a:xfrm>
            <a:prstGeom prst="rect">
              <a:avLst/>
            </a:prstGeom>
            <a:solidFill>
              <a:srgbClr val="92D050">
                <a:alpha val="72000"/>
              </a:srgbClr>
            </a:solidFill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20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A2A38BC7-8396-4D42-B8BF-3F77B568DFB2}"/>
                </a:ext>
              </a:extLst>
            </p:cNvPr>
            <p:cNvSpPr txBox="1"/>
            <p:nvPr/>
          </p:nvSpPr>
          <p:spPr>
            <a:xfrm flipH="1">
              <a:off x="1433493" y="4025175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45.0</a:t>
              </a:r>
            </a:p>
            <a:p>
              <a:pPr algn="ctr"/>
              <a:r>
                <a:rPr lang="en-US" sz="700" dirty="0"/>
                <a:t>B 12.1</a:t>
              </a:r>
            </a:p>
            <a:p>
              <a:pPr algn="ctr"/>
              <a:r>
                <a:rPr lang="en-US" sz="700" dirty="0"/>
                <a:t>C 77.4</a:t>
              </a:r>
              <a:endParaRPr lang="en-CH" sz="7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F3934007-851B-4CC7-A6C6-196744ABD8B6}"/>
                </a:ext>
              </a:extLst>
            </p:cNvPr>
            <p:cNvSpPr txBox="1"/>
            <p:nvPr/>
          </p:nvSpPr>
          <p:spPr>
            <a:xfrm flipH="1">
              <a:off x="1800113" y="4025175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47.0</a:t>
              </a:r>
            </a:p>
            <a:p>
              <a:pPr algn="ctr"/>
              <a:r>
                <a:rPr lang="en-US" sz="700" dirty="0"/>
                <a:t>B 22.1</a:t>
              </a:r>
            </a:p>
            <a:p>
              <a:pPr algn="ctr"/>
              <a:r>
                <a:rPr lang="en-US" sz="700" dirty="0"/>
                <a:t>C 55.1</a:t>
              </a:r>
              <a:endParaRPr lang="en-CH" sz="70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73096298-A905-4FEA-84DC-E757E48F334A}"/>
                </a:ext>
              </a:extLst>
            </p:cNvPr>
            <p:cNvSpPr txBox="1"/>
            <p:nvPr/>
          </p:nvSpPr>
          <p:spPr>
            <a:xfrm flipH="1">
              <a:off x="2139686" y="4024307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45.5</a:t>
              </a:r>
            </a:p>
            <a:p>
              <a:pPr algn="ctr"/>
              <a:r>
                <a:rPr lang="en-US" sz="700" dirty="0"/>
                <a:t>B 15.5</a:t>
              </a:r>
            </a:p>
            <a:p>
              <a:pPr algn="ctr"/>
              <a:r>
                <a:rPr lang="en-US" sz="700" dirty="0"/>
                <a:t>D 11.4</a:t>
              </a:r>
              <a:endParaRPr lang="en-CH" sz="70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C53F2A9-44A4-430F-BC56-7A9645CAFD0C}"/>
                </a:ext>
              </a:extLst>
            </p:cNvPr>
            <p:cNvSpPr txBox="1"/>
            <p:nvPr/>
          </p:nvSpPr>
          <p:spPr>
            <a:xfrm flipH="1">
              <a:off x="2456156" y="4030893"/>
              <a:ext cx="63294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/>
                <a:t>A 55.1</a:t>
              </a:r>
            </a:p>
            <a:p>
              <a:pPr algn="ctr"/>
              <a:r>
                <a:rPr lang="en-US" sz="700" dirty="0"/>
                <a:t>B 22.1</a:t>
              </a:r>
            </a:p>
            <a:p>
              <a:pPr algn="ctr"/>
              <a:r>
                <a:rPr lang="en-US" sz="700" dirty="0"/>
                <a:t>C 78.5</a:t>
              </a:r>
              <a:endParaRPr lang="en-CH" sz="700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49D43DC-C735-429A-9574-915E238DA026}"/>
              </a:ext>
            </a:extLst>
          </p:cNvPr>
          <p:cNvSpPr txBox="1"/>
          <p:nvPr/>
        </p:nvSpPr>
        <p:spPr>
          <a:xfrm flipH="1">
            <a:off x="4813677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930932AC-0910-48E1-A811-75AF3B4F1653}"/>
              </a:ext>
            </a:extLst>
          </p:cNvPr>
          <p:cNvSpPr txBox="1"/>
          <p:nvPr/>
        </p:nvSpPr>
        <p:spPr>
          <a:xfrm flipH="1">
            <a:off x="5660210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83F6127-7D00-4925-AD38-99C083681529}"/>
              </a:ext>
            </a:extLst>
          </p:cNvPr>
          <p:cNvSpPr txBox="1"/>
          <p:nvPr/>
        </p:nvSpPr>
        <p:spPr>
          <a:xfrm flipH="1">
            <a:off x="6506743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67DBD14-21E6-4201-8C16-2F37F1BD4FB1}"/>
              </a:ext>
            </a:extLst>
          </p:cNvPr>
          <p:cNvSpPr txBox="1"/>
          <p:nvPr/>
        </p:nvSpPr>
        <p:spPr>
          <a:xfrm flipH="1">
            <a:off x="7353278" y="4637872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98" name="Right Brace 97">
            <a:extLst>
              <a:ext uri="{FF2B5EF4-FFF2-40B4-BE49-F238E27FC236}">
                <a16:creationId xmlns:a16="http://schemas.microsoft.com/office/drawing/2014/main" id="{B863C8F5-4D1A-48C0-AD38-87E98E5D1697}"/>
              </a:ext>
            </a:extLst>
          </p:cNvPr>
          <p:cNvSpPr/>
          <p:nvPr/>
        </p:nvSpPr>
        <p:spPr>
          <a:xfrm>
            <a:off x="10676433" y="3798582"/>
            <a:ext cx="295280" cy="13045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AC7A2D6-EA5D-4350-BEDD-C1E2B30F3C02}"/>
              </a:ext>
            </a:extLst>
          </p:cNvPr>
          <p:cNvSpPr txBox="1"/>
          <p:nvPr/>
        </p:nvSpPr>
        <p:spPr>
          <a:xfrm flipH="1">
            <a:off x="10944635" y="4291049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C889AE0-4A02-4849-BD73-CF7579BAB17D}"/>
              </a:ext>
            </a:extLst>
          </p:cNvPr>
          <p:cNvSpPr txBox="1"/>
          <p:nvPr/>
        </p:nvSpPr>
        <p:spPr>
          <a:xfrm>
            <a:off x="1398545" y="5745799"/>
            <a:ext cx="63833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en-CH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SwitchedOut_MeasurementStore_20211201_2021-12-14T18:53:05.363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03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11111E-6 L -0.00052 0.3002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9" grpId="0" animBg="1"/>
      <p:bldP spid="10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3849-9A10-4D9F-8F11-381E60BD4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11429" cy="1325563"/>
          </a:xfrm>
        </p:spPr>
        <p:txBody>
          <a:bodyPr/>
          <a:lstStyle/>
          <a:p>
            <a:r>
              <a:rPr lang="en-US" dirty="0"/>
              <a:t>Remove Data from Measurement&lt;XXX&gt; table -2</a:t>
            </a:r>
            <a:endParaRPr lang="en-CH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CD0D85-0BBE-45DC-A1DC-4878F48B9A6D}"/>
              </a:ext>
            </a:extLst>
          </p:cNvPr>
          <p:cNvSpPr txBox="1"/>
          <p:nvPr/>
        </p:nvSpPr>
        <p:spPr>
          <a:xfrm>
            <a:off x="962793" y="1717511"/>
            <a:ext cx="5257588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[Partition]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RemoveDataPartitionsFromTable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@SchemaName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'Core'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TableName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'Measurement'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TS_Day_LowWaterMark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20211214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TS_Day_HighWaterMark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20211214</a:t>
            </a:r>
          </a:p>
          <a:p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1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PreserveSwitchOutTable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1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1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de-CH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</a:t>
            </a:r>
            <a:endParaRPr lang="de-CH" sz="11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D77DA14-B021-43CF-A201-4517967A4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866" y="1717511"/>
            <a:ext cx="3375506" cy="988093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BDF004-E9B1-4D2E-AF71-3E01BF594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933" y="1834920"/>
            <a:ext cx="2567006" cy="447678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6136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1801355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A7825-C2AB-4E61-92D8-4AB7D3019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Poor man’s digital </a:t>
            </a:r>
            <a:r>
              <a:rPr lang="de-CH" dirty="0" err="1"/>
              <a:t>twin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FC2DF-A4DB-41A9-BC6D-213F89090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10640"/>
          </a:xfrm>
        </p:spPr>
        <p:txBody>
          <a:bodyPr>
            <a:normAutofit/>
          </a:bodyPr>
          <a:lstStyle/>
          <a:p>
            <a:r>
              <a:rPr lang="en-US" sz="2400" dirty="0"/>
              <a:t>The question “What is the last know value of a given Signal” can not use “Partition Elimination”</a:t>
            </a:r>
          </a:p>
          <a:p>
            <a:r>
              <a:rPr lang="en-US" sz="2400" dirty="0"/>
              <a:t>The Table </a:t>
            </a:r>
            <a:r>
              <a:rPr lang="de-CH" sz="2400" dirty="0"/>
              <a:t>[Core].[</a:t>
            </a:r>
            <a:r>
              <a:rPr lang="de-CH" sz="2400" dirty="0" err="1"/>
              <a:t>LatestMeasurement</a:t>
            </a:r>
            <a:r>
              <a:rPr lang="de-CH" sz="2400" dirty="0"/>
              <a:t>] </a:t>
            </a:r>
            <a:r>
              <a:rPr lang="en-US" sz="2400" dirty="0"/>
              <a:t>contains the latest know value</a:t>
            </a:r>
          </a:p>
          <a:p>
            <a:pPr lvl="1">
              <a:spcAft>
                <a:spcPts val="600"/>
              </a:spcAft>
            </a:pPr>
            <a:r>
              <a:rPr lang="en-US" sz="2000" dirty="0"/>
              <a:t>If </a:t>
            </a:r>
            <a:r>
              <a:rPr lang="de-CH" sz="2000" dirty="0"/>
              <a:t>[</a:t>
            </a:r>
            <a:r>
              <a:rPr lang="de-CH" sz="2000" dirty="0" err="1"/>
              <a:t>UpdateLatestMeasurement</a:t>
            </a:r>
            <a:r>
              <a:rPr lang="de-CH" sz="2000" dirty="0"/>
              <a:t>] </a:t>
            </a:r>
            <a:r>
              <a:rPr lang="de-CH" sz="2000" dirty="0" err="1"/>
              <a:t>is</a:t>
            </a:r>
            <a:r>
              <a:rPr lang="de-CH" sz="2000" dirty="0"/>
              <a:t> </a:t>
            </a:r>
            <a:r>
              <a:rPr lang="de-CH" sz="2000" dirty="0" err="1"/>
              <a:t>set</a:t>
            </a:r>
            <a:r>
              <a:rPr lang="de-CH" sz="2000" dirty="0"/>
              <a:t> </a:t>
            </a:r>
            <a:r>
              <a:rPr lang="de-CH" sz="2000" dirty="0" err="1"/>
              <a:t>to</a:t>
            </a:r>
            <a:r>
              <a:rPr lang="de-CH" sz="2000" dirty="0"/>
              <a:t> «</a:t>
            </a:r>
            <a:r>
              <a:rPr lang="de-CH" sz="2000" dirty="0" err="1"/>
              <a:t>true</a:t>
            </a:r>
            <a:r>
              <a:rPr lang="de-CH" sz="2000" dirty="0"/>
              <a:t>» in [Core].[Signal]</a:t>
            </a:r>
          </a:p>
          <a:p>
            <a:pPr lvl="2">
              <a:spcAft>
                <a:spcPts val="600"/>
              </a:spcAft>
            </a:pPr>
            <a:r>
              <a:rPr lang="de-CH" sz="1600" dirty="0"/>
              <a:t>Keeping </a:t>
            </a:r>
            <a:r>
              <a:rPr lang="de-CH" sz="1600" dirty="0" err="1"/>
              <a:t>the</a:t>
            </a:r>
            <a:r>
              <a:rPr lang="de-CH" sz="1600" dirty="0"/>
              <a:t> </a:t>
            </a:r>
            <a:r>
              <a:rPr lang="de-CH" sz="1600" dirty="0" err="1"/>
              <a:t>table</a:t>
            </a:r>
            <a:r>
              <a:rPr lang="de-CH" sz="1600" dirty="0"/>
              <a:t> </a:t>
            </a:r>
            <a:r>
              <a:rPr lang="de-CH" sz="1600" dirty="0" err="1"/>
              <a:t>up</a:t>
            </a:r>
            <a:r>
              <a:rPr lang="de-CH" sz="1600" dirty="0"/>
              <a:t> </a:t>
            </a:r>
            <a:r>
              <a:rPr lang="de-CH" sz="1600" dirty="0" err="1"/>
              <a:t>to</a:t>
            </a:r>
            <a:r>
              <a:rPr lang="de-CH" sz="1600" dirty="0"/>
              <a:t> date </a:t>
            </a:r>
            <a:r>
              <a:rPr lang="de-CH" sz="1600" dirty="0" err="1"/>
              <a:t>adds</a:t>
            </a:r>
            <a:br>
              <a:rPr lang="de-CH" sz="1600" dirty="0"/>
            </a:br>
            <a:r>
              <a:rPr lang="de-CH" sz="1600" dirty="0" err="1"/>
              <a:t>some</a:t>
            </a:r>
            <a:r>
              <a:rPr lang="de-CH" sz="1600" dirty="0"/>
              <a:t> </a:t>
            </a:r>
            <a:r>
              <a:rPr lang="de-CH" sz="1600" dirty="0" err="1"/>
              <a:t>overhead</a:t>
            </a:r>
            <a:r>
              <a:rPr lang="de-CH" sz="1600" dirty="0"/>
              <a:t> </a:t>
            </a:r>
            <a:r>
              <a:rPr lang="de-CH" sz="1600" dirty="0" err="1"/>
              <a:t>to</a:t>
            </a:r>
            <a:r>
              <a:rPr lang="de-CH" sz="1600" dirty="0"/>
              <a:t> </a:t>
            </a:r>
            <a:r>
              <a:rPr lang="de-CH" sz="1600" dirty="0" err="1"/>
              <a:t>the</a:t>
            </a:r>
            <a:r>
              <a:rPr lang="de-CH" sz="1600" dirty="0"/>
              <a:t> </a:t>
            </a:r>
            <a:r>
              <a:rPr lang="de-CH" sz="1600" dirty="0" err="1"/>
              <a:t>system</a:t>
            </a:r>
            <a:r>
              <a:rPr lang="de-CH" sz="1600" dirty="0"/>
              <a:t> </a:t>
            </a:r>
            <a:br>
              <a:rPr lang="de-CH" sz="1600" dirty="0"/>
            </a:br>
            <a:r>
              <a:rPr lang="de-CH" sz="1600" dirty="0"/>
              <a:t>-&gt; update </a:t>
            </a:r>
            <a:r>
              <a:rPr lang="de-CH" sz="1600" dirty="0" err="1"/>
              <a:t>can</a:t>
            </a:r>
            <a:r>
              <a:rPr lang="de-CH" sz="1600" dirty="0"/>
              <a:t> </a:t>
            </a:r>
            <a:r>
              <a:rPr lang="de-CH" sz="1600" dirty="0" err="1"/>
              <a:t>be</a:t>
            </a:r>
            <a:r>
              <a:rPr lang="de-CH" sz="1600" dirty="0"/>
              <a:t> </a:t>
            </a:r>
            <a:r>
              <a:rPr lang="de-CH" sz="1600" dirty="0" err="1"/>
              <a:t>enabled</a:t>
            </a:r>
            <a:r>
              <a:rPr lang="de-CH" sz="1600" dirty="0"/>
              <a:t> </a:t>
            </a:r>
            <a:r>
              <a:rPr lang="de-CH" sz="1600" dirty="0" err="1"/>
              <a:t>if</a:t>
            </a:r>
            <a:r>
              <a:rPr lang="de-CH" sz="1600" dirty="0"/>
              <a:t> </a:t>
            </a:r>
            <a:r>
              <a:rPr lang="de-CH" sz="1600" dirty="0" err="1"/>
              <a:t>required</a:t>
            </a:r>
            <a:br>
              <a:rPr lang="de-CH" sz="1600" dirty="0"/>
            </a:br>
            <a:endParaRPr lang="de-CH" sz="1600" dirty="0"/>
          </a:p>
          <a:p>
            <a:pPr lvl="1">
              <a:spcAft>
                <a:spcPts val="600"/>
              </a:spcAft>
            </a:pPr>
            <a:r>
              <a:rPr lang="en-US" sz="2000" dirty="0"/>
              <a:t>Also, helpful to see end-to-end </a:t>
            </a:r>
            <a:br>
              <a:rPr lang="en-US" sz="2000" dirty="0"/>
            </a:br>
            <a:r>
              <a:rPr lang="en-US" sz="2000" dirty="0"/>
              <a:t>latency of the whole chain </a:t>
            </a:r>
            <a:endParaRPr lang="en-CH" sz="2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342B86D-EE72-45A1-85CD-88D1850C7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460" y="3325905"/>
            <a:ext cx="5519999" cy="3062771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0E751FD0-9D4E-47DD-A131-F39766B76A42}"/>
              </a:ext>
            </a:extLst>
          </p:cNvPr>
          <p:cNvSpPr/>
          <p:nvPr/>
        </p:nvSpPr>
        <p:spPr>
          <a:xfrm>
            <a:off x="9090215" y="4482352"/>
            <a:ext cx="838200" cy="233083"/>
          </a:xfrm>
          <a:prstGeom prst="ellipse">
            <a:avLst/>
          </a:prstGeom>
          <a:noFill/>
          <a:ln w="412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97E5F4-18F8-4EDB-9D74-89CDC330E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52" y="5507624"/>
            <a:ext cx="6415134" cy="528641"/>
          </a:xfrm>
          <a:prstGeom prst="rect">
            <a:avLst/>
          </a:prstGeom>
          <a:ln w="6350"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801361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7967267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 and presentation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50" y="3476690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2359336" y="3999184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19" y="3476690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149860" y="3709805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3794905" y="3999184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50" y="489061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2381139" y="5413110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80734" y="4522404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" y="3439073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906803" y="399918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1570295" y="3704052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5750498" y="1718875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804504" y="2793402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778"/>
              <a:gd name="adj6" fmla="val -130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3853734" y="4861433"/>
            <a:ext cx="2285810" cy="9768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sz="1100" dirty="0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804504" y="4260795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823"/>
              <a:gd name="adj6" fmla="val -13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2614109" y="2254671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AAEA5B-7769-49F8-BCF7-B22E4020B9FC}"/>
              </a:ext>
            </a:extLst>
          </p:cNvPr>
          <p:cNvSpPr/>
          <p:nvPr/>
        </p:nvSpPr>
        <p:spPr>
          <a:xfrm>
            <a:off x="7578906" y="2452317"/>
            <a:ext cx="2795225" cy="3184808"/>
          </a:xfrm>
          <a:prstGeom prst="ellipse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318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SQL Database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271115" y="1655519"/>
            <a:ext cx="10379110" cy="3856002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597119" y="1715256"/>
            <a:ext cx="0" cy="3753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281514" y="1715256"/>
            <a:ext cx="0" cy="3753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190539" y="2053661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081186" y="2053661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428191" y="2053661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997697" y="3591784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7801812" y="3614622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B340727E-4E94-4FE1-B877-70E26010FD97}"/>
              </a:ext>
            </a:extLst>
          </p:cNvPr>
          <p:cNvSpPr/>
          <p:nvPr/>
        </p:nvSpPr>
        <p:spPr>
          <a:xfrm>
            <a:off x="8196837" y="4840883"/>
            <a:ext cx="1223284" cy="5447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55576"/>
              <a:gd name="adj6" fmla="val -5942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Row level security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FD06D5-1A3D-4D5F-B13E-2E7F3CE706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57618" y="3223458"/>
            <a:ext cx="1751871" cy="13727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BDB176-EA2E-4778-8A8D-CB19C9A742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49" t="2175" r="5258" b="4129"/>
          <a:stretch/>
        </p:blipFill>
        <p:spPr>
          <a:xfrm>
            <a:off x="5796058" y="2822572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2" name="Arrow: Curved Up 31">
            <a:extLst>
              <a:ext uri="{FF2B5EF4-FFF2-40B4-BE49-F238E27FC236}">
                <a16:creationId xmlns:a16="http://schemas.microsoft.com/office/drawing/2014/main" id="{F76A169A-3B70-4A45-874B-78BF391CBAE2}"/>
              </a:ext>
            </a:extLst>
          </p:cNvPr>
          <p:cNvSpPr/>
          <p:nvPr/>
        </p:nvSpPr>
        <p:spPr>
          <a:xfrm rot="868391" flipV="1">
            <a:off x="2785136" y="3128594"/>
            <a:ext cx="3813320" cy="630989"/>
          </a:xfrm>
          <a:prstGeom prst="curvedUp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2E2F368-DAF1-4DFE-BCDA-E94EA8D857AE}"/>
              </a:ext>
            </a:extLst>
          </p:cNvPr>
          <p:cNvGrpSpPr/>
          <p:nvPr/>
        </p:nvGrpSpPr>
        <p:grpSpPr>
          <a:xfrm rot="16200000">
            <a:off x="7047797" y="3677680"/>
            <a:ext cx="845255" cy="520424"/>
            <a:chOff x="6751299" y="345864"/>
            <a:chExt cx="1630219" cy="85513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E8080B7-0E3D-4598-9627-54493CBAF74A}"/>
                </a:ext>
              </a:extLst>
            </p:cNvPr>
            <p:cNvSpPr/>
            <p:nvPr/>
          </p:nvSpPr>
          <p:spPr>
            <a:xfrm>
              <a:off x="7109209" y="658168"/>
              <a:ext cx="914400" cy="54282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96CAC1E4-EBE5-4551-857B-FB13C614BAD0}"/>
                </a:ext>
              </a:extLst>
            </p:cNvPr>
            <p:cNvSpPr/>
            <p:nvPr/>
          </p:nvSpPr>
          <p:spPr>
            <a:xfrm flipV="1">
              <a:off x="6751299" y="345864"/>
              <a:ext cx="1630219" cy="738007"/>
            </a:xfrm>
            <a:prstGeom prst="triangl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4C57759-A576-4EA1-8A9D-10983C7A58A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22755" y="3515263"/>
            <a:ext cx="2337244" cy="9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87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goals/requirements and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9A3C1-C411-40B6-8E1B-5AF46BC430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303"/>
            <a:ext cx="10515600" cy="48461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Optimal ingest and query performance</a:t>
            </a:r>
          </a:p>
          <a:p>
            <a:r>
              <a:rPr lang="en-US" sz="2400" dirty="0"/>
              <a:t>Minimal impact if database grows</a:t>
            </a:r>
          </a:p>
          <a:p>
            <a:r>
              <a:rPr lang="en-US" sz="2400" dirty="0"/>
              <a:t>Use PaaS services</a:t>
            </a:r>
            <a:br>
              <a:rPr lang="en-US" sz="2400" dirty="0"/>
            </a:br>
            <a:r>
              <a:rPr lang="en-US" sz="2400" dirty="0"/>
              <a:t>and functionality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Auto registration </a:t>
            </a:r>
            <a:br>
              <a:rPr lang="en-US" sz="2400" dirty="0"/>
            </a:br>
            <a:r>
              <a:rPr lang="en-US" sz="2400" dirty="0"/>
              <a:t>of new Devices/Signals</a:t>
            </a:r>
            <a:endParaRPr lang="en-CH" sz="2400" dirty="0"/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585" y="3894929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4597271" y="4417423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251" y="3894929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5365992" y="4128044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6011037" y="4417423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682" y="5308855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4597271" y="5831349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018669" y="4940643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032" y="3857312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3122935" y="4417423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3808230" y="4122291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7966630" y="2137114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9397377" y="3236241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166"/>
              <a:gd name="adj6" fmla="val -1064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6069866" y="5279672"/>
            <a:ext cx="228581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dirty="0"/>
          </a:p>
          <a:p>
            <a:pPr algn="ctr"/>
            <a:r>
              <a:rPr lang="en-US" sz="1100" dirty="0"/>
              <a:t>(Tuned for efficiency)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9397377" y="4703634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0187"/>
              <a:gd name="adj6" fmla="val -1074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4830241" y="2672910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</p:spTree>
    <p:extLst>
      <p:ext uri="{BB962C8B-B14F-4D97-AF65-F5344CB8AC3E}">
        <p14:creationId xmlns:p14="http://schemas.microsoft.com/office/powerpoint/2010/main" val="18518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0" grpId="0" animBg="1"/>
      <p:bldP spid="32" grpId="0" animBg="1"/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34004-EE33-42CC-80E3-48F7426E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Row level security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020207-398C-4B7E-BC4C-BF5A9D2DFB17}"/>
              </a:ext>
            </a:extLst>
          </p:cNvPr>
          <p:cNvSpPr txBox="1"/>
          <p:nvPr/>
        </p:nvSpPr>
        <p:spPr>
          <a:xfrm>
            <a:off x="935752" y="5556739"/>
            <a:ext cx="10270253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SECURITY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POLICY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DataPointFilter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ADD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PREDICATE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fn_datapointsecuritypredicate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[Core]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SCHEMABINDING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B3EB85-1F10-4513-B9B1-2C1A6C88FCBB}"/>
              </a:ext>
            </a:extLst>
          </p:cNvPr>
          <p:cNvSpPr txBox="1"/>
          <p:nvPr/>
        </p:nvSpPr>
        <p:spPr>
          <a:xfrm>
            <a:off x="935752" y="1404460"/>
            <a:ext cx="10320495" cy="3785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fn_datapointsecuritypredicate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@DataPointId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SCHEMABINDING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fn_datapointsecuritypredicate_result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@DataPointId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REGULAR USER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DISTINCT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DataPointId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ApplicationRoleDataPointAccess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ApplicationRoleDataPointAccess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 ADMIN USER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b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EXISTS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ApplicationAdmin</a:t>
            </a:r>
            <a:r>
              <a:rPr lang="en-US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SYSTEM_USER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)</a:t>
            </a:r>
          </a:p>
        </p:txBody>
      </p:sp>
    </p:spTree>
    <p:extLst>
      <p:ext uri="{BB962C8B-B14F-4D97-AF65-F5344CB8AC3E}">
        <p14:creationId xmlns:p14="http://schemas.microsoft.com/office/powerpoint/2010/main" val="29212372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97D78-6237-4EA1-B5AD-9A3BF155B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related tables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F67B3A-F9B7-4453-904E-61E407A9B58C}"/>
              </a:ext>
            </a:extLst>
          </p:cNvPr>
          <p:cNvSpPr/>
          <p:nvPr/>
        </p:nvSpPr>
        <p:spPr>
          <a:xfrm>
            <a:off x="879231" y="1939332"/>
            <a:ext cx="10204383" cy="215034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DBC0AC-2657-473B-AC8F-7B31F2A8A78F}"/>
              </a:ext>
            </a:extLst>
          </p:cNvPr>
          <p:cNvSpPr/>
          <p:nvPr/>
        </p:nvSpPr>
        <p:spPr>
          <a:xfrm>
            <a:off x="7715459" y="4031064"/>
            <a:ext cx="3423421" cy="22592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2A7B1A-044D-44EC-BEE3-AAA26D419E52}"/>
              </a:ext>
            </a:extLst>
          </p:cNvPr>
          <p:cNvSpPr/>
          <p:nvPr/>
        </p:nvSpPr>
        <p:spPr>
          <a:xfrm>
            <a:off x="916075" y="3977472"/>
            <a:ext cx="6519705" cy="22592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6A0F1-FBC4-4941-A500-87F1614215F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1909368"/>
            <a:ext cx="10529027" cy="438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239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9997C-8CC5-4756-B637-4F09E7C50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Optimization</a:t>
            </a:r>
            <a:r>
              <a:rPr lang="en-US" sz="3600" dirty="0"/>
              <a:t>(Unique Key reference)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7294CF-CAA0-4F87-9FF9-9380F53ECDEA}"/>
              </a:ext>
            </a:extLst>
          </p:cNvPr>
          <p:cNvSpPr txBox="1"/>
          <p:nvPr/>
        </p:nvSpPr>
        <p:spPr>
          <a:xfrm>
            <a:off x="884255" y="1602712"/>
            <a:ext cx="10449126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UNIQUEIDENTIFIER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NEWID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UK_Security_ApplicationUser_UserId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[Remark]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df_Security_ApplicationUser_createdby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suser_sname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SYSTEM_TIME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SYSTEM_VERSIONING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HISTORY_TABLE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ApplicationUserHistory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DATA_CONSISTENCY_CHECK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8D2203-6B83-4D31-9166-38C620FB566A}"/>
              </a:ext>
            </a:extLst>
          </p:cNvPr>
          <p:cNvSpPr txBox="1"/>
          <p:nvPr/>
        </p:nvSpPr>
        <p:spPr>
          <a:xfrm>
            <a:off x="884255" y="4109776"/>
            <a:ext cx="10449126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UNIQUEIDENTIFIER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NEWID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[Remark]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df_rolemember_createdby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suser_sname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PK_security_applicationrolemember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UK_security_applicationrolemember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FK_ApplicationRoleMember_ApplicationRole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RoleId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FK_ApplicationRoleMember_ApplicationUser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FOREIGN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SYSTEM_TIME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SYSTEM_VERSIONING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HISTORY_TABLE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ApplicationRoleMemberHistory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DATA_CONSISTENCY_CHECK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111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CF64B-0499-4648-ABD1-5B7160208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Table for Security related tables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954833-38AC-4533-AA46-8F50D96F1A70}"/>
              </a:ext>
            </a:extLst>
          </p:cNvPr>
          <p:cNvSpPr txBox="1"/>
          <p:nvPr/>
        </p:nvSpPr>
        <p:spPr>
          <a:xfrm>
            <a:off x="884255" y="1602712"/>
            <a:ext cx="10449126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[Security]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UNIQUEIDENTIFIER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NEWID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UK_Security_ApplicationUser_UserId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UNIQUE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[Remark]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sysname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CONSTRAINT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df_Security_ApplicationUser_createdby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DEFAULT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suser_sname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GENERATED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ALWAYS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NULL,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PRIMARY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NONCLUSTERED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ApplicationUserGId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PERIOD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SYSTEM_TIME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ValidFrom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ValidTo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WITH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SYSTEM_VERSIONING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 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HISTORY_TABLE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[Security]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ApplicationUserHistory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DATA_CONSISTENCY_CHECK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000" b="1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A4134-A36C-4C30-924D-05041B94C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255" y="4271694"/>
            <a:ext cx="6519072" cy="96926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028631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0857025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62D9C-3E82-454D-B8BC-56B3C7BFE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301"/>
            <a:ext cx="10515600" cy="1325563"/>
          </a:xfrm>
        </p:spPr>
        <p:txBody>
          <a:bodyPr/>
          <a:lstStyle/>
          <a:p>
            <a:r>
              <a:rPr lang="de-CH" dirty="0"/>
              <a:t>Effizient </a:t>
            </a:r>
            <a:r>
              <a:rPr lang="de-CH" dirty="0" err="1"/>
              <a:t>Queries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34485-BA38-4C38-9CC8-FD83A0FFDC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801"/>
            <a:ext cx="10515600" cy="4351338"/>
          </a:xfrm>
        </p:spPr>
        <p:txBody>
          <a:bodyPr/>
          <a:lstStyle/>
          <a:p>
            <a:r>
              <a:rPr lang="en-US" dirty="0"/>
              <a:t>Partition elimination is key</a:t>
            </a:r>
            <a:endParaRPr lang="en-CH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B0E5A2-3FED-4180-BD4E-056779F348EA}"/>
              </a:ext>
            </a:extLst>
          </p:cNvPr>
          <p:cNvCxnSpPr>
            <a:cxnSpLocks/>
          </p:cNvCxnSpPr>
          <p:nvPr/>
        </p:nvCxnSpPr>
        <p:spPr>
          <a:xfrm flipH="1">
            <a:off x="4826074" y="4581818"/>
            <a:ext cx="1654" cy="147947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A153C9-BA78-441C-8866-4DADD5D48F72}"/>
              </a:ext>
            </a:extLst>
          </p:cNvPr>
          <p:cNvCxnSpPr>
            <a:cxnSpLocks/>
          </p:cNvCxnSpPr>
          <p:nvPr/>
        </p:nvCxnSpPr>
        <p:spPr>
          <a:xfrm>
            <a:off x="1549049" y="5317054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6B68CB7-DF6F-438C-8ECC-D52B53EED235}"/>
              </a:ext>
            </a:extLst>
          </p:cNvPr>
          <p:cNvCxnSpPr>
            <a:cxnSpLocks/>
          </p:cNvCxnSpPr>
          <p:nvPr/>
        </p:nvCxnSpPr>
        <p:spPr>
          <a:xfrm>
            <a:off x="2371664" y="531295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A533F9-DA5E-4F1E-8967-66CF010F4EC0}"/>
              </a:ext>
            </a:extLst>
          </p:cNvPr>
          <p:cNvCxnSpPr>
            <a:cxnSpLocks/>
          </p:cNvCxnSpPr>
          <p:nvPr/>
        </p:nvCxnSpPr>
        <p:spPr>
          <a:xfrm>
            <a:off x="3202944" y="531295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54C0AA-F7C6-45C8-B2A9-AD0C7EFA885B}"/>
              </a:ext>
            </a:extLst>
          </p:cNvPr>
          <p:cNvCxnSpPr>
            <a:cxnSpLocks/>
          </p:cNvCxnSpPr>
          <p:nvPr/>
        </p:nvCxnSpPr>
        <p:spPr>
          <a:xfrm>
            <a:off x="4003044" y="531295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999EE6-4CA7-44C5-AC72-2F64C993D22A}"/>
              </a:ext>
            </a:extLst>
          </p:cNvPr>
          <p:cNvCxnSpPr>
            <a:cxnSpLocks/>
          </p:cNvCxnSpPr>
          <p:nvPr/>
        </p:nvCxnSpPr>
        <p:spPr>
          <a:xfrm flipH="1">
            <a:off x="5665603" y="5349317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79521D-7A9D-4C86-A1C2-2E76148A3499}"/>
              </a:ext>
            </a:extLst>
          </p:cNvPr>
          <p:cNvCxnSpPr>
            <a:cxnSpLocks/>
          </p:cNvCxnSpPr>
          <p:nvPr/>
        </p:nvCxnSpPr>
        <p:spPr>
          <a:xfrm>
            <a:off x="648821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F2D7F58-104C-46F8-8F54-BB5510A146CA}"/>
              </a:ext>
            </a:extLst>
          </p:cNvPr>
          <p:cNvCxnSpPr>
            <a:cxnSpLocks/>
          </p:cNvCxnSpPr>
          <p:nvPr/>
        </p:nvCxnSpPr>
        <p:spPr>
          <a:xfrm>
            <a:off x="731949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669CB5-7C16-48DF-8E49-A5AC9789495A}"/>
              </a:ext>
            </a:extLst>
          </p:cNvPr>
          <p:cNvCxnSpPr>
            <a:cxnSpLocks/>
          </p:cNvCxnSpPr>
          <p:nvPr/>
        </p:nvCxnSpPr>
        <p:spPr>
          <a:xfrm>
            <a:off x="811959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323899A-493E-4253-BE55-425F929B6E7A}"/>
              </a:ext>
            </a:extLst>
          </p:cNvPr>
          <p:cNvCxnSpPr>
            <a:cxnSpLocks/>
          </p:cNvCxnSpPr>
          <p:nvPr/>
        </p:nvCxnSpPr>
        <p:spPr>
          <a:xfrm>
            <a:off x="8942628" y="5319890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90240D-4977-4A9C-86CE-19B366BDDD37}"/>
              </a:ext>
            </a:extLst>
          </p:cNvPr>
          <p:cNvCxnSpPr>
            <a:cxnSpLocks/>
          </p:cNvCxnSpPr>
          <p:nvPr/>
        </p:nvCxnSpPr>
        <p:spPr>
          <a:xfrm>
            <a:off x="9775623" y="5316428"/>
            <a:ext cx="0" cy="72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CFCD1862-5462-429B-849C-22220A7AC4F3}"/>
              </a:ext>
            </a:extLst>
          </p:cNvPr>
          <p:cNvSpPr/>
          <p:nvPr/>
        </p:nvSpPr>
        <p:spPr>
          <a:xfrm>
            <a:off x="1537257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E0A4883-7909-4886-945B-51A76C60C78F}"/>
              </a:ext>
            </a:extLst>
          </p:cNvPr>
          <p:cNvCxnSpPr/>
          <p:nvPr/>
        </p:nvCxnSpPr>
        <p:spPr>
          <a:xfrm>
            <a:off x="1430752" y="5917063"/>
            <a:ext cx="1008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EC46A7A-E3A5-444A-8442-29D25598CE72}"/>
              </a:ext>
            </a:extLst>
          </p:cNvPr>
          <p:cNvSpPr/>
          <p:nvPr/>
        </p:nvSpPr>
        <p:spPr>
          <a:xfrm>
            <a:off x="2359875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02617B-A82F-447E-9DAB-0603DE0C4F12}"/>
              </a:ext>
            </a:extLst>
          </p:cNvPr>
          <p:cNvSpPr/>
          <p:nvPr/>
        </p:nvSpPr>
        <p:spPr>
          <a:xfrm>
            <a:off x="3182493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F121C4-32D2-40F8-80FD-05B32B4D07F6}"/>
              </a:ext>
            </a:extLst>
          </p:cNvPr>
          <p:cNvSpPr/>
          <p:nvPr/>
        </p:nvSpPr>
        <p:spPr>
          <a:xfrm>
            <a:off x="4005111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EF7C68-EBD9-48C4-B961-3F140DE242B0}"/>
              </a:ext>
            </a:extLst>
          </p:cNvPr>
          <p:cNvSpPr/>
          <p:nvPr/>
        </p:nvSpPr>
        <p:spPr>
          <a:xfrm>
            <a:off x="4827728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6B2E7D-E35E-41E5-AF9A-AF1EC0D25BE2}"/>
              </a:ext>
            </a:extLst>
          </p:cNvPr>
          <p:cNvSpPr/>
          <p:nvPr/>
        </p:nvSpPr>
        <p:spPr>
          <a:xfrm>
            <a:off x="5653811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EC6B34-2083-481D-A587-4A5A362BFB1E}"/>
              </a:ext>
            </a:extLst>
          </p:cNvPr>
          <p:cNvSpPr/>
          <p:nvPr/>
        </p:nvSpPr>
        <p:spPr>
          <a:xfrm>
            <a:off x="6476429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2167333-ACE4-4708-B4FE-B7C892A7E5EC}"/>
              </a:ext>
            </a:extLst>
          </p:cNvPr>
          <p:cNvSpPr/>
          <p:nvPr/>
        </p:nvSpPr>
        <p:spPr>
          <a:xfrm>
            <a:off x="7299047" y="5361201"/>
            <a:ext cx="824432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708564F-FB04-4D74-89E0-C20045D793CE}"/>
              </a:ext>
            </a:extLst>
          </p:cNvPr>
          <p:cNvSpPr/>
          <p:nvPr/>
        </p:nvSpPr>
        <p:spPr>
          <a:xfrm>
            <a:off x="1539026" y="4728353"/>
            <a:ext cx="3261309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414F719-4CB4-4E17-8B06-18E3517B3A67}"/>
              </a:ext>
            </a:extLst>
          </p:cNvPr>
          <p:cNvSpPr/>
          <p:nvPr/>
        </p:nvSpPr>
        <p:spPr>
          <a:xfrm>
            <a:off x="4800335" y="4726170"/>
            <a:ext cx="5775387" cy="518256"/>
          </a:xfrm>
          <a:prstGeom prst="rect">
            <a:avLst/>
          </a:prstGeom>
          <a:solidFill>
            <a:srgbClr val="92D050">
              <a:alpha val="72000"/>
            </a:srgbClr>
          </a:solidFill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sz="12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43892E2-A0C9-433A-B4C6-CD39AE945E61}"/>
              </a:ext>
            </a:extLst>
          </p:cNvPr>
          <p:cNvCxnSpPr>
            <a:cxnSpLocks/>
          </p:cNvCxnSpPr>
          <p:nvPr/>
        </p:nvCxnSpPr>
        <p:spPr>
          <a:xfrm>
            <a:off x="10565339" y="4581818"/>
            <a:ext cx="0" cy="1486418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804B249-29F4-4823-B4C8-68CEA42898BE}"/>
              </a:ext>
            </a:extLst>
          </p:cNvPr>
          <p:cNvSpPr txBox="1"/>
          <p:nvPr/>
        </p:nvSpPr>
        <p:spPr>
          <a:xfrm flipH="1">
            <a:off x="88719" y="5410938"/>
            <a:ext cx="1465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</a:p>
          <a:p>
            <a:r>
              <a:rPr lang="en-US" sz="800" dirty="0"/>
              <a:t>[Core].[Measurement]</a:t>
            </a:r>
          </a:p>
          <a:p>
            <a:r>
              <a:rPr lang="en-US" sz="800" dirty="0"/>
              <a:t>(Day partition)</a:t>
            </a:r>
            <a:endParaRPr lang="en-CH" sz="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1986B20-4B09-4B5E-B6C6-1940749C2A74}"/>
              </a:ext>
            </a:extLst>
          </p:cNvPr>
          <p:cNvSpPr txBox="1"/>
          <p:nvPr/>
        </p:nvSpPr>
        <p:spPr>
          <a:xfrm flipH="1">
            <a:off x="84936" y="4738276"/>
            <a:ext cx="1414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Table:</a:t>
            </a:r>
            <a:br>
              <a:rPr lang="en-US" sz="800" dirty="0"/>
            </a:br>
            <a:r>
              <a:rPr lang="en-US" sz="800" dirty="0"/>
              <a:t>[Core].[</a:t>
            </a:r>
            <a:r>
              <a:rPr lang="en-US" sz="800" dirty="0" err="1"/>
              <a:t>MeasurementStore</a:t>
            </a:r>
            <a:r>
              <a:rPr lang="en-US" sz="800" dirty="0"/>
              <a:t>]</a:t>
            </a:r>
          </a:p>
          <a:p>
            <a:r>
              <a:rPr lang="en-US" sz="800" dirty="0"/>
              <a:t>(Month partition)</a:t>
            </a:r>
            <a:endParaRPr lang="en-CH" sz="8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E48C7A-AC11-4D96-835B-C53E55054311}"/>
              </a:ext>
            </a:extLst>
          </p:cNvPr>
          <p:cNvSpPr txBox="1"/>
          <p:nvPr/>
        </p:nvSpPr>
        <p:spPr>
          <a:xfrm flipH="1">
            <a:off x="4509604" y="6249376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20210201</a:t>
            </a:r>
            <a:endParaRPr lang="en-CH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2D6C4AB-B6AA-41E5-A169-26CDA90A310D}"/>
              </a:ext>
            </a:extLst>
          </p:cNvPr>
          <p:cNvSpPr txBox="1"/>
          <p:nvPr/>
        </p:nvSpPr>
        <p:spPr>
          <a:xfrm flipH="1">
            <a:off x="10259252" y="6249376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20210301</a:t>
            </a:r>
            <a:endParaRPr lang="en-CH" sz="8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EE0CAB-CE21-4ABE-A316-7401690ECD03}"/>
              </a:ext>
            </a:extLst>
          </p:cNvPr>
          <p:cNvSpPr txBox="1"/>
          <p:nvPr/>
        </p:nvSpPr>
        <p:spPr>
          <a:xfrm flipH="1">
            <a:off x="3673129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20210131</a:t>
            </a:r>
            <a:endParaRPr lang="en-CH" sz="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470D1E-D552-45BB-8EE9-D6099D1759C0}"/>
              </a:ext>
            </a:extLst>
          </p:cNvPr>
          <p:cNvSpPr txBox="1"/>
          <p:nvPr/>
        </p:nvSpPr>
        <p:spPr>
          <a:xfrm flipH="1">
            <a:off x="2903001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20210130</a:t>
            </a:r>
            <a:endParaRPr lang="en-CH" sz="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736F7C-AB2D-4865-AE31-F4F568F1D5C1}"/>
              </a:ext>
            </a:extLst>
          </p:cNvPr>
          <p:cNvSpPr txBox="1"/>
          <p:nvPr/>
        </p:nvSpPr>
        <p:spPr>
          <a:xfrm flipH="1">
            <a:off x="2023691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20210129</a:t>
            </a:r>
            <a:endParaRPr lang="en-CH" sz="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7EBE85E-A6C5-4906-AC3C-DF243F97E1A2}"/>
              </a:ext>
            </a:extLst>
          </p:cNvPr>
          <p:cNvSpPr txBox="1"/>
          <p:nvPr/>
        </p:nvSpPr>
        <p:spPr>
          <a:xfrm flipH="1">
            <a:off x="1253563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20210128</a:t>
            </a:r>
            <a:endParaRPr lang="en-CH" sz="8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2CD2FE-A96F-4E98-9B6A-48EF84282608}"/>
              </a:ext>
            </a:extLst>
          </p:cNvPr>
          <p:cNvSpPr txBox="1"/>
          <p:nvPr/>
        </p:nvSpPr>
        <p:spPr>
          <a:xfrm flipH="1">
            <a:off x="7777968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…</a:t>
            </a:r>
            <a:endParaRPr lang="en-CH" sz="8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A213F6-22F5-496E-9C20-BCDFEE266F69}"/>
              </a:ext>
            </a:extLst>
          </p:cNvPr>
          <p:cNvSpPr txBox="1"/>
          <p:nvPr/>
        </p:nvSpPr>
        <p:spPr>
          <a:xfrm flipH="1">
            <a:off x="7007840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20210204</a:t>
            </a:r>
            <a:endParaRPr lang="en-CH" sz="8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7C9F07D-3484-4B6B-BF88-7697455679F3}"/>
              </a:ext>
            </a:extLst>
          </p:cNvPr>
          <p:cNvSpPr txBox="1"/>
          <p:nvPr/>
        </p:nvSpPr>
        <p:spPr>
          <a:xfrm flipH="1">
            <a:off x="6128530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20210203</a:t>
            </a:r>
            <a:endParaRPr lang="en-CH" sz="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DFECDF-FA1C-43DA-8FCD-63D18B991160}"/>
              </a:ext>
            </a:extLst>
          </p:cNvPr>
          <p:cNvSpPr txBox="1"/>
          <p:nvPr/>
        </p:nvSpPr>
        <p:spPr>
          <a:xfrm flipH="1">
            <a:off x="5358402" y="6053011"/>
            <a:ext cx="632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20210202</a:t>
            </a:r>
            <a:endParaRPr lang="en-CH" sz="8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2A7BD8-8835-45FF-B17B-16E41E8448A2}"/>
              </a:ext>
            </a:extLst>
          </p:cNvPr>
          <p:cNvSpPr txBox="1"/>
          <p:nvPr/>
        </p:nvSpPr>
        <p:spPr>
          <a:xfrm flipH="1">
            <a:off x="1429542" y="4801471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45.0</a:t>
            </a:r>
          </a:p>
          <a:p>
            <a:pPr algn="ctr"/>
            <a:r>
              <a:rPr lang="en-US" sz="700" dirty="0"/>
              <a:t>B 12.1</a:t>
            </a:r>
          </a:p>
          <a:p>
            <a:pPr algn="ctr"/>
            <a:r>
              <a:rPr lang="en-US" sz="700" dirty="0"/>
              <a:t>C 77.4</a:t>
            </a:r>
            <a:endParaRPr lang="en-CH" sz="7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CDB030-5496-4795-A9D8-2D569F990299}"/>
              </a:ext>
            </a:extLst>
          </p:cNvPr>
          <p:cNvSpPr txBox="1"/>
          <p:nvPr/>
        </p:nvSpPr>
        <p:spPr>
          <a:xfrm flipH="1">
            <a:off x="1796162" y="4801471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47.0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55.1</a:t>
            </a:r>
            <a:endParaRPr lang="en-CH" sz="7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6E03015-01A4-4C5F-A3A9-21E9F010D2E6}"/>
              </a:ext>
            </a:extLst>
          </p:cNvPr>
          <p:cNvSpPr txBox="1"/>
          <p:nvPr/>
        </p:nvSpPr>
        <p:spPr>
          <a:xfrm flipH="1">
            <a:off x="2135735" y="4800603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45.5</a:t>
            </a:r>
          </a:p>
          <a:p>
            <a:pPr algn="ctr"/>
            <a:r>
              <a:rPr lang="en-US" sz="700" dirty="0"/>
              <a:t>B 15.5</a:t>
            </a:r>
          </a:p>
          <a:p>
            <a:pPr algn="ctr"/>
            <a:r>
              <a:rPr lang="en-US" sz="700" dirty="0"/>
              <a:t>D 11.4</a:t>
            </a:r>
            <a:endParaRPr lang="en-CH" sz="7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94E371-9DF7-4B3F-AFD7-CF9B7415C8FC}"/>
              </a:ext>
            </a:extLst>
          </p:cNvPr>
          <p:cNvSpPr txBox="1"/>
          <p:nvPr/>
        </p:nvSpPr>
        <p:spPr>
          <a:xfrm flipH="1">
            <a:off x="3963193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55.1</a:t>
            </a:r>
          </a:p>
          <a:p>
            <a:pPr algn="ctr"/>
            <a:r>
              <a:rPr lang="en-US" sz="700" dirty="0"/>
              <a:t>B 22.1</a:t>
            </a:r>
          </a:p>
          <a:p>
            <a:pPr algn="ctr"/>
            <a:r>
              <a:rPr lang="en-US" sz="700" dirty="0"/>
              <a:t>C 78.5</a:t>
            </a:r>
            <a:endParaRPr lang="en-CH" sz="7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E25F05B-466C-45E3-B4F4-D813DF31971F}"/>
              </a:ext>
            </a:extLst>
          </p:cNvPr>
          <p:cNvSpPr txBox="1"/>
          <p:nvPr/>
        </p:nvSpPr>
        <p:spPr>
          <a:xfrm flipH="1">
            <a:off x="4809726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45.4</a:t>
            </a:r>
          </a:p>
          <a:p>
            <a:pPr algn="ctr"/>
            <a:r>
              <a:rPr lang="en-US" sz="700" dirty="0"/>
              <a:t>B 42.1</a:t>
            </a:r>
          </a:p>
          <a:p>
            <a:pPr algn="ctr"/>
            <a:r>
              <a:rPr lang="en-US" sz="700" dirty="0"/>
              <a:t>D 15.4</a:t>
            </a:r>
            <a:endParaRPr lang="en-CH" sz="7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E1EAA1-B3CB-43FA-AFC9-F84CE16013FE}"/>
              </a:ext>
            </a:extLst>
          </p:cNvPr>
          <p:cNvSpPr txBox="1"/>
          <p:nvPr/>
        </p:nvSpPr>
        <p:spPr>
          <a:xfrm flipH="1">
            <a:off x="5656259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45.1</a:t>
            </a:r>
          </a:p>
          <a:p>
            <a:pPr algn="ctr"/>
            <a:r>
              <a:rPr lang="en-US" sz="700" dirty="0"/>
              <a:t>B 12.5</a:t>
            </a:r>
          </a:p>
          <a:p>
            <a:pPr algn="ctr"/>
            <a:r>
              <a:rPr lang="en-US" sz="700" dirty="0"/>
              <a:t>C 77.8</a:t>
            </a:r>
            <a:endParaRPr lang="en-CH" sz="7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7ABF24-8989-4F60-A450-7BB752BEA921}"/>
              </a:ext>
            </a:extLst>
          </p:cNvPr>
          <p:cNvSpPr txBox="1"/>
          <p:nvPr/>
        </p:nvSpPr>
        <p:spPr>
          <a:xfrm flipH="1">
            <a:off x="6502792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35.0</a:t>
            </a:r>
          </a:p>
          <a:p>
            <a:pPr algn="ctr"/>
            <a:r>
              <a:rPr lang="en-US" sz="700" dirty="0"/>
              <a:t>B 15.1</a:t>
            </a:r>
          </a:p>
          <a:p>
            <a:pPr algn="ctr"/>
            <a:r>
              <a:rPr lang="en-US" sz="700" dirty="0"/>
              <a:t>C 75.5</a:t>
            </a:r>
            <a:endParaRPr lang="en-CH" sz="7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867EA8-B151-4330-BB93-31D0DBAC8CFD}"/>
              </a:ext>
            </a:extLst>
          </p:cNvPr>
          <p:cNvSpPr txBox="1"/>
          <p:nvPr/>
        </p:nvSpPr>
        <p:spPr>
          <a:xfrm flipH="1">
            <a:off x="7349327" y="5414168"/>
            <a:ext cx="63294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/>
              <a:t>A 45.3</a:t>
            </a:r>
          </a:p>
          <a:p>
            <a:pPr algn="ctr"/>
            <a:r>
              <a:rPr lang="en-US" sz="700" dirty="0"/>
              <a:t>B 18.9</a:t>
            </a:r>
          </a:p>
          <a:p>
            <a:pPr algn="ctr"/>
            <a:r>
              <a:rPr lang="en-US" sz="700" dirty="0"/>
              <a:t>C 67.4</a:t>
            </a:r>
            <a:endParaRPr lang="en-CH" sz="700" dirty="0"/>
          </a:p>
        </p:txBody>
      </p:sp>
      <p:sp>
        <p:nvSpPr>
          <p:cNvPr id="48" name="Right Brace 47">
            <a:extLst>
              <a:ext uri="{FF2B5EF4-FFF2-40B4-BE49-F238E27FC236}">
                <a16:creationId xmlns:a16="http://schemas.microsoft.com/office/drawing/2014/main" id="{E0027BA3-003A-4A7E-9211-2C7D939C3A95}"/>
              </a:ext>
            </a:extLst>
          </p:cNvPr>
          <p:cNvSpPr/>
          <p:nvPr/>
        </p:nvSpPr>
        <p:spPr>
          <a:xfrm>
            <a:off x="10672482" y="4574878"/>
            <a:ext cx="295280" cy="13045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A2BAFAB-DCAC-4E7B-A11F-39149CB33E90}"/>
              </a:ext>
            </a:extLst>
          </p:cNvPr>
          <p:cNvSpPr txBox="1"/>
          <p:nvPr/>
        </p:nvSpPr>
        <p:spPr>
          <a:xfrm flipH="1">
            <a:off x="10940684" y="5067345"/>
            <a:ext cx="1247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View:</a:t>
            </a:r>
          </a:p>
          <a:p>
            <a:r>
              <a:rPr lang="en-US" sz="800" dirty="0"/>
              <a:t>[Core].[</a:t>
            </a:r>
            <a:r>
              <a:rPr lang="en-US" sz="800" dirty="0" err="1"/>
              <a:t>AllMeasurement</a:t>
            </a:r>
            <a:r>
              <a:rPr lang="en-US" sz="800" dirty="0"/>
              <a:t>]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8AD1D53-71E0-40E1-80B2-171E60162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9617" y="15974"/>
            <a:ext cx="2292383" cy="1379075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54A791C7-D3D3-49E6-A08D-CECCE282C789}"/>
              </a:ext>
            </a:extLst>
          </p:cNvPr>
          <p:cNvSpPr txBox="1"/>
          <p:nvPr/>
        </p:nvSpPr>
        <p:spPr>
          <a:xfrm>
            <a:off x="942173" y="2062497"/>
            <a:ext cx="10962221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CH" sz="1200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declare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12:37:57.119'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13:37:57.119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endParaRPr lang="de-CH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[Core]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@SignalId</a:t>
            </a:r>
          </a:p>
          <a:p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@ToTs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112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@FromTs</a:t>
            </a:r>
          </a:p>
          <a:p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@ToTs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3E316D3-F8FB-4CDA-9C55-9C697E52DF5E}"/>
              </a:ext>
            </a:extLst>
          </p:cNvPr>
          <p:cNvSpPr txBox="1"/>
          <p:nvPr/>
        </p:nvSpPr>
        <p:spPr>
          <a:xfrm>
            <a:off x="5715000" y="2583607"/>
            <a:ext cx="6388282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[Mart]</a:t>
            </a:r>
            <a:r>
              <a:rPr lang="en-US" sz="12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b="1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GetMeasurementForSignal</a:t>
            </a:r>
            <a:r>
              <a:rPr lang="en-US" sz="12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b="1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br>
              <a:rPr lang="en-US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,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12:37:57.119'</a:t>
            </a:r>
            <a:b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'2021-12-11 13:37:57.119'</a:t>
            </a:r>
            <a:r>
              <a:rPr lang="en-US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25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A3AF-6D5A-42D5-8A06-34431340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Queries and Power BI – Direct Query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48933-8430-4311-A0C3-4C898E2980F9}"/>
              </a:ext>
            </a:extLst>
          </p:cNvPr>
          <p:cNvSpPr txBox="1"/>
          <p:nvPr/>
        </p:nvSpPr>
        <p:spPr>
          <a:xfrm>
            <a:off x="960967" y="1825625"/>
            <a:ext cx="10802957" cy="44012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GetMeasurementForRelativeTimeWindow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@DeltaTime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                                                       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                                                 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UctTs_Daypart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-- CONVERT(VARCHAR(12) is required to be able to zoom in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PowerBI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below seconds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Ts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121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UctTs_Timepart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CetTs_Daypart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-- CONVERT(VARCHAR(12) is required to be able to zoom in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PowerBI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below seconds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CetTs_Timepar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GetRelativeTimeWindow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@DeltaTime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@EndDateTime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UtcTs_DayStartDate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UtcTs_DayEndDate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UtcStartDateTime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UtcEndDateTime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6BEAC638-29EC-4DBE-9C85-EE4E90C2646D}"/>
              </a:ext>
            </a:extLst>
          </p:cNvPr>
          <p:cNvSpPr/>
          <p:nvPr/>
        </p:nvSpPr>
        <p:spPr>
          <a:xfrm>
            <a:off x="6296069" y="5762552"/>
            <a:ext cx="1620263" cy="5447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2316"/>
              <a:gd name="adj6" fmla="val -4743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M-Parameter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34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2A3AF-6D5A-42D5-8A06-34431340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Efficient Queries and Power BI – Direct Query</a:t>
            </a:r>
            <a:endParaRPr lang="en-CH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E48933-8430-4311-A0C3-4C898E2980F9}"/>
              </a:ext>
            </a:extLst>
          </p:cNvPr>
          <p:cNvSpPr txBox="1"/>
          <p:nvPr/>
        </p:nvSpPr>
        <p:spPr>
          <a:xfrm>
            <a:off x="960967" y="1825625"/>
            <a:ext cx="10802957" cy="44012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GetMeasurementForRelativeTimeWindow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@DeltaTime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NULL)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TABLE</a:t>
            </a:r>
            <a:endParaRPr lang="de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                                                       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                                                                           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SignalId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MeasurementValue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MeasurementText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           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UctTs_Daypart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-- CONVERT(VARCHAR(12) is required to be able to zoom in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PowerBI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below seconds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Ts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121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                                                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UctTs_Timepart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   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CetTs_Daypart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-- CONVERT(VARCHAR(12) is required to be able to zoom in </a:t>
            </a:r>
            <a:r>
              <a:rPr lang="en-US" sz="1000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PowerBI</a:t>
            </a:r>
            <a:r>
              <a:rPr lang="en-US" sz="10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below seconds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,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VARCHAR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CONVERT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DATETIMEOFFSET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'Central European Standard Time'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CetTs_Timepar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de-CH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[Core]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AllMeasurement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JOIN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[Mart]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GetRelativeTimeWindow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@DeltaTime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@EndDateTime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UtcTs_DayStartDate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Ts_Day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UtcTs_DayEndDate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UtcStartDateTime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Ts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</a:t>
            </a:r>
            <a:r>
              <a:rPr lang="de-CH" sz="10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0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UtcEndDateTime</a:t>
            </a:r>
            <a:r>
              <a:rPr lang="de-CH" sz="10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CH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6BEAC638-29EC-4DBE-9C85-EE4E90C2646D}"/>
              </a:ext>
            </a:extLst>
          </p:cNvPr>
          <p:cNvSpPr/>
          <p:nvPr/>
        </p:nvSpPr>
        <p:spPr>
          <a:xfrm>
            <a:off x="6296069" y="5762552"/>
            <a:ext cx="1620263" cy="5447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62316"/>
              <a:gd name="adj6" fmla="val -4743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Dynamic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M-Parameter</a:t>
            </a: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E86196-074F-4A00-B713-E18C5AC55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710" y="1991349"/>
            <a:ext cx="6157156" cy="3125985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24C9A8-F8C8-41E9-8512-FFB2EE0EE055}"/>
              </a:ext>
            </a:extLst>
          </p:cNvPr>
          <p:cNvCxnSpPr>
            <a:cxnSpLocks/>
          </p:cNvCxnSpPr>
          <p:nvPr/>
        </p:nvCxnSpPr>
        <p:spPr>
          <a:xfrm flipH="1">
            <a:off x="7979833" y="4360333"/>
            <a:ext cx="3111500" cy="1402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D64AA34-9EC3-4944-B4C5-A69A22396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380" y="2836593"/>
            <a:ext cx="6715174" cy="134779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4B7D57C-9BD9-450B-9B0B-6008AE4BB82B}"/>
              </a:ext>
            </a:extLst>
          </p:cNvPr>
          <p:cNvSpPr/>
          <p:nvPr/>
        </p:nvSpPr>
        <p:spPr>
          <a:xfrm>
            <a:off x="7476067" y="3657600"/>
            <a:ext cx="698500" cy="190500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62F486-34D4-4A52-9075-741D65F0A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292" y="3998138"/>
            <a:ext cx="2781320" cy="111919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51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913579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8EE18-2ECD-49A1-BB33-92AA021D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</a:t>
            </a:r>
            <a:r>
              <a:rPr lang="en-US" dirty="0" err="1"/>
              <a:t>Activites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BCD6D-59E9-437A-9794-31A8C67BB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3407"/>
            <a:ext cx="10515600" cy="4351338"/>
          </a:xfrm>
        </p:spPr>
        <p:txBody>
          <a:bodyPr/>
          <a:lstStyle/>
          <a:p>
            <a:r>
              <a:rPr lang="en-US" dirty="0"/>
              <a:t>Important operations are logged in the two tables:</a:t>
            </a:r>
          </a:p>
          <a:p>
            <a:pPr lvl="1"/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TaskLog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StepLog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lvl="1"/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Combined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in View 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Logging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de-CH" sz="18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LogInfo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b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CH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EA1E1E-38A4-41BE-8A7A-17DF7A7D0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99" y="3711951"/>
            <a:ext cx="10320413" cy="400053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2E6B389-0F1F-4179-A89A-FA2C8EB88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199" y="4888828"/>
            <a:ext cx="6609032" cy="877793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CACE65-BF0A-4E92-99E9-0AAAA1B5CB62}"/>
              </a:ext>
            </a:extLst>
          </p:cNvPr>
          <p:cNvSpPr txBox="1"/>
          <p:nvPr/>
        </p:nvSpPr>
        <p:spPr>
          <a:xfrm>
            <a:off x="993198" y="3284190"/>
            <a:ext cx="343105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TaskLog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EA15ED-694D-4658-A487-1F818B57E6B2}"/>
              </a:ext>
            </a:extLst>
          </p:cNvPr>
          <p:cNvSpPr txBox="1"/>
          <p:nvPr/>
        </p:nvSpPr>
        <p:spPr>
          <a:xfrm>
            <a:off x="993197" y="4500881"/>
            <a:ext cx="343105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2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StepLog</a:t>
            </a:r>
            <a:r>
              <a:rPr lang="de-CH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3615E30-9564-468B-B0EC-F20F78353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321" y="5447515"/>
            <a:ext cx="6985210" cy="1075550"/>
          </a:xfrm>
          <a:prstGeom prst="rect">
            <a:avLst/>
          </a:prstGeom>
          <a:ln w="63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94170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C892-B8AA-4AF4-9F6B-2E75D4D16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Stream Analytics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F7A7C-1A50-475E-B181-33E104831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71759" cy="2299426"/>
          </a:xfrm>
        </p:spPr>
        <p:txBody>
          <a:bodyPr>
            <a:normAutofit/>
          </a:bodyPr>
          <a:lstStyle/>
          <a:p>
            <a:r>
              <a:rPr lang="en-US" sz="18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Stream Analytics is a real-time analytics and complex event-processing engine that is designed to analyze and process high volumes of fast streaming data from multiple sources simultaneously. </a:t>
            </a:r>
            <a:br>
              <a:rPr lang="en-US" sz="11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br>
              <a:rPr lang="en-US" sz="11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br>
              <a:rPr lang="en-US" sz="11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sz="11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                   </a:t>
            </a:r>
            <a:r>
              <a:rPr lang="en-US" sz="1200" dirty="0">
                <a:hlinkClick r:id="rId2"/>
              </a:rPr>
              <a:t>Azure Stream Analytics | Microsoft Azure</a:t>
            </a:r>
            <a:endParaRPr lang="en-CH" sz="1800" dirty="0"/>
          </a:p>
        </p:txBody>
      </p:sp>
      <p:pic>
        <p:nvPicPr>
          <p:cNvPr id="1026" name="Picture 2" descr="Stream Analytics intro pipeline">
            <a:extLst>
              <a:ext uri="{FF2B5EF4-FFF2-40B4-BE49-F238E27FC236}">
                <a16:creationId xmlns:a16="http://schemas.microsoft.com/office/drawing/2014/main" id="{9B3228D6-6DAE-4E56-BF1F-0954A4002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403" y="2975338"/>
            <a:ext cx="8270605" cy="348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548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3C2E1-562A-45D4-857F-321DDCA59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the database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FF97F-8B52-49D9-81A4-7E22692D0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697" y="1825625"/>
            <a:ext cx="10788279" cy="44562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dirty="0"/>
              <a:t>Data from the following tables 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[Signal]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[Measurement]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MeasurementTransfer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MeasurementStore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MeasurementDuplicateKey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MeasurementWrongMessageFormatOrDataType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OptimizerInfo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TaskLog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CH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600"/>
              </a:spcBef>
            </a:pP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de-CH" sz="1400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StepLog</a:t>
            </a:r>
            <a:r>
              <a:rPr lang="de-CH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can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deleted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the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stored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procedure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de-CH" sz="17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[Partition].[</a:t>
            </a:r>
            <a:r>
              <a:rPr lang="de-CH" sz="1700" b="1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EmptyAllDataTablesYesImConfidentToDo</a:t>
            </a:r>
            <a:r>
              <a:rPr lang="de-CH" sz="17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>
              <a:buNone/>
            </a:pPr>
            <a:endParaRPr lang="de-CH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The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two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sequences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will also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reset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to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a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start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de-CH" sz="1800" dirty="0">
                <a:solidFill>
                  <a:srgbClr val="000000"/>
                </a:solidFill>
                <a:latin typeface="Consolas" panose="020B0609020204030204" pitchFamily="49" charset="0"/>
              </a:rPr>
              <a:t> 1</a:t>
            </a:r>
          </a:p>
          <a:p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[Core].[</a:t>
            </a:r>
            <a:r>
              <a:rPr lang="de-CH" sz="13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           </a:t>
            </a:r>
          </a:p>
          <a:p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CH" sz="13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Logging</a:t>
            </a:r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].[</a:t>
            </a:r>
            <a:r>
              <a:rPr lang="de-CH" sz="13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LogSequence</a:t>
            </a:r>
            <a: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br>
              <a:rPr lang="de-CH" sz="13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de-CH" sz="13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Restart Stream Analytics after a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reset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to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update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cached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meta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de-CH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data</a:t>
            </a:r>
            <a:r>
              <a:rPr lang="de-CH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180614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846" y="77456"/>
            <a:ext cx="10515600" cy="1325563"/>
          </a:xfrm>
        </p:spPr>
        <p:txBody>
          <a:bodyPr/>
          <a:lstStyle/>
          <a:p>
            <a:r>
              <a:rPr lang="en-US" dirty="0"/>
              <a:t>Data ingest and presentation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50" y="3476690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2359336" y="3999184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19" y="3476690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149860" y="3709805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3794905" y="3999184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50" y="489061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2381139" y="5413110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80734" y="4522404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" y="3439073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906803" y="399918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1570295" y="3704052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5750498" y="1718875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804504" y="2793402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778"/>
              <a:gd name="adj6" fmla="val -130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3853734" y="4861433"/>
            <a:ext cx="2285810" cy="97687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sz="1100" dirty="0"/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804504" y="4260795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823"/>
              <a:gd name="adj6" fmla="val -13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4" name="Callout: Bent Line 33">
            <a:extLst>
              <a:ext uri="{FF2B5EF4-FFF2-40B4-BE49-F238E27FC236}">
                <a16:creationId xmlns:a16="http://schemas.microsoft.com/office/drawing/2014/main" id="{99C7B0F3-B069-48DE-A6D9-4A5AE9976D2E}"/>
              </a:ext>
            </a:extLst>
          </p:cNvPr>
          <p:cNvSpPr/>
          <p:nvPr/>
        </p:nvSpPr>
        <p:spPr>
          <a:xfrm>
            <a:off x="8813642" y="630882"/>
            <a:ext cx="2391071" cy="71404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5531"/>
              <a:gd name="adj6" fmla="val -7187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Instead of Trigger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“API – View Layer”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 lines of T-SQL code</a:t>
            </a:r>
          </a:p>
        </p:txBody>
      </p:sp>
      <p:sp>
        <p:nvSpPr>
          <p:cNvPr id="36" name="Callout: Bent Line 35">
            <a:extLst>
              <a:ext uri="{FF2B5EF4-FFF2-40B4-BE49-F238E27FC236}">
                <a16:creationId xmlns:a16="http://schemas.microsoft.com/office/drawing/2014/main" id="{A84562D0-591D-450D-899B-029C3CE9675D}"/>
              </a:ext>
            </a:extLst>
          </p:cNvPr>
          <p:cNvSpPr/>
          <p:nvPr/>
        </p:nvSpPr>
        <p:spPr>
          <a:xfrm>
            <a:off x="9613506" y="1539262"/>
            <a:ext cx="2391071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28804"/>
              <a:gd name="adj6" fmla="val -30278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Declarative Row Level Security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 lines of T-SQL code</a:t>
            </a:r>
          </a:p>
        </p:txBody>
      </p:sp>
      <p:sp>
        <p:nvSpPr>
          <p:cNvPr id="38" name="Callout: Bent Line 37">
            <a:extLst>
              <a:ext uri="{FF2B5EF4-FFF2-40B4-BE49-F238E27FC236}">
                <a16:creationId xmlns:a16="http://schemas.microsoft.com/office/drawing/2014/main" id="{40D88112-215E-46CC-A716-4EAAF67213B9}"/>
              </a:ext>
            </a:extLst>
          </p:cNvPr>
          <p:cNvSpPr/>
          <p:nvPr/>
        </p:nvSpPr>
        <p:spPr>
          <a:xfrm>
            <a:off x="9613505" y="5626975"/>
            <a:ext cx="2391071" cy="52322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3808"/>
              <a:gd name="adj6" fmla="val -31365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Temporal Tables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 lines of T-SQL code</a:t>
            </a:r>
          </a:p>
        </p:txBody>
      </p:sp>
      <p:sp>
        <p:nvSpPr>
          <p:cNvPr id="40" name="Callout: Bent Line 39">
            <a:extLst>
              <a:ext uri="{FF2B5EF4-FFF2-40B4-BE49-F238E27FC236}">
                <a16:creationId xmlns:a16="http://schemas.microsoft.com/office/drawing/2014/main" id="{812AC35C-5134-4B33-BC40-C6E96DDF1604}"/>
              </a:ext>
            </a:extLst>
          </p:cNvPr>
          <p:cNvSpPr/>
          <p:nvPr/>
        </p:nvSpPr>
        <p:spPr>
          <a:xfrm>
            <a:off x="5933769" y="5987986"/>
            <a:ext cx="2547259" cy="74003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7129"/>
              <a:gd name="adj6" fmla="val -3030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Reference Data in Stream Analytics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5 lines of SQL code</a:t>
            </a:r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2614109" y="2254671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mal-formed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4" name="Callout: Bent Line 23">
            <a:extLst>
              <a:ext uri="{FF2B5EF4-FFF2-40B4-BE49-F238E27FC236}">
                <a16:creationId xmlns:a16="http://schemas.microsoft.com/office/drawing/2014/main" id="{B2F3190A-4220-473A-B887-D18977D47A1A}"/>
              </a:ext>
            </a:extLst>
          </p:cNvPr>
          <p:cNvSpPr/>
          <p:nvPr/>
        </p:nvSpPr>
        <p:spPr>
          <a:xfrm>
            <a:off x="3579346" y="1395935"/>
            <a:ext cx="1801729" cy="71404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3719"/>
              <a:gd name="adj6" fmla="val -40363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 Analytics</a:t>
            </a:r>
          </a:p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~ 20 lines of SQL code</a:t>
            </a:r>
          </a:p>
        </p:txBody>
      </p:sp>
    </p:spTree>
    <p:extLst>
      <p:ext uri="{BB962C8B-B14F-4D97-AF65-F5344CB8AC3E}">
        <p14:creationId xmlns:p14="http://schemas.microsoft.com/office/powerpoint/2010/main" val="206993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8" grpId="0" animBg="1"/>
      <p:bldP spid="40" grpId="0" animBg="1"/>
      <p:bldP spid="2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>
                <a:highlight>
                  <a:srgbClr val="FFFF00"/>
                </a:highlight>
              </a:rPr>
              <a:t>Database Tiers</a:t>
            </a:r>
          </a:p>
          <a:p>
            <a:r>
              <a:rPr lang="en-US" dirty="0"/>
              <a:t>Conclusion and next Steps</a:t>
            </a:r>
          </a:p>
          <a:p>
            <a:pPr lvl="1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9015653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DB1909B-FE2F-4CE8-8C04-B65275B7E2D6}"/>
              </a:ext>
            </a:extLst>
          </p:cNvPr>
          <p:cNvCxnSpPr>
            <a:cxnSpLocks/>
          </p:cNvCxnSpPr>
          <p:nvPr/>
        </p:nvCxnSpPr>
        <p:spPr>
          <a:xfrm>
            <a:off x="202019" y="5709684"/>
            <a:ext cx="1100469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947CC99-AB41-47C2-9306-49B851545C9D}"/>
              </a:ext>
            </a:extLst>
          </p:cNvPr>
          <p:cNvCxnSpPr>
            <a:cxnSpLocks/>
          </p:cNvCxnSpPr>
          <p:nvPr/>
        </p:nvCxnSpPr>
        <p:spPr>
          <a:xfrm flipV="1">
            <a:off x="1754549" y="1350334"/>
            <a:ext cx="0" cy="435935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4B9E580-4F86-404D-9F6C-B246E69B08A3}"/>
              </a:ext>
            </a:extLst>
          </p:cNvPr>
          <p:cNvSpPr txBox="1"/>
          <p:nvPr/>
        </p:nvSpPr>
        <p:spPr>
          <a:xfrm rot="16200000">
            <a:off x="-12672" y="1752335"/>
            <a:ext cx="1111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A10A6-4297-4EF2-95BF-CBCB43E797DF}"/>
              </a:ext>
            </a:extLst>
          </p:cNvPr>
          <p:cNvSpPr txBox="1"/>
          <p:nvPr/>
        </p:nvSpPr>
        <p:spPr>
          <a:xfrm rot="16200000">
            <a:off x="-12671" y="4040372"/>
            <a:ext cx="111177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Relational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495FBC-CAC6-4EE8-928F-8C6D6DFB8ACB}"/>
              </a:ext>
            </a:extLst>
          </p:cNvPr>
          <p:cNvSpPr txBox="1"/>
          <p:nvPr/>
        </p:nvSpPr>
        <p:spPr>
          <a:xfrm>
            <a:off x="2948763" y="5979042"/>
            <a:ext cx="125957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Some GB 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a few TB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2B87C-81CE-42A2-BFDC-CCD58E22AE6A}"/>
              </a:ext>
            </a:extLst>
          </p:cNvPr>
          <p:cNvSpPr txBox="1"/>
          <p:nvPr/>
        </p:nvSpPr>
        <p:spPr>
          <a:xfrm>
            <a:off x="10065489" y="5979041"/>
            <a:ext cx="128362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Many TB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 some PB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F953DA-64DF-4718-B6E9-D7DAB209DD06}"/>
              </a:ext>
            </a:extLst>
          </p:cNvPr>
          <p:cNvSpPr txBox="1"/>
          <p:nvPr/>
        </p:nvSpPr>
        <p:spPr>
          <a:xfrm rot="16200000">
            <a:off x="1155556" y="4997012"/>
            <a:ext cx="49372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9C4558-20A2-4016-B8D3-D1D85C5DEEEB}"/>
              </a:ext>
            </a:extLst>
          </p:cNvPr>
          <p:cNvSpPr txBox="1"/>
          <p:nvPr/>
        </p:nvSpPr>
        <p:spPr>
          <a:xfrm rot="16200000">
            <a:off x="533932" y="3318273"/>
            <a:ext cx="160621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Key-Value,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Documents, …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3924AC-50CF-4F3E-988F-22E909B2F317}"/>
              </a:ext>
            </a:extLst>
          </p:cNvPr>
          <p:cNvCxnSpPr/>
          <p:nvPr/>
        </p:nvCxnSpPr>
        <p:spPr>
          <a:xfrm>
            <a:off x="202019" y="2785731"/>
            <a:ext cx="11147091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513203D-E4F6-4D70-8714-75CB54EC74BF}"/>
              </a:ext>
            </a:extLst>
          </p:cNvPr>
          <p:cNvCxnSpPr>
            <a:cxnSpLocks/>
          </p:cNvCxnSpPr>
          <p:nvPr/>
        </p:nvCxnSpPr>
        <p:spPr>
          <a:xfrm>
            <a:off x="1236370" y="4447949"/>
            <a:ext cx="9895918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5A3934F-C1E5-4282-8D19-C5ED44AB3301}"/>
              </a:ext>
            </a:extLst>
          </p:cNvPr>
          <p:cNvGrpSpPr/>
          <p:nvPr/>
        </p:nvGrpSpPr>
        <p:grpSpPr>
          <a:xfrm>
            <a:off x="4688610" y="1740639"/>
            <a:ext cx="462710" cy="456399"/>
            <a:chOff x="1244746" y="1734245"/>
            <a:chExt cx="648280" cy="497011"/>
          </a:xfrm>
        </p:grpSpPr>
        <p:sp>
          <p:nvSpPr>
            <p:cNvPr id="46" name="Freeform 106">
              <a:extLst>
                <a:ext uri="{FF2B5EF4-FFF2-40B4-BE49-F238E27FC236}">
                  <a16:creationId xmlns:a16="http://schemas.microsoft.com/office/drawing/2014/main" id="{81AAA64A-03AA-4D65-8CEE-944D5C41BD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4746" y="1734245"/>
              <a:ext cx="448648" cy="432654"/>
            </a:xfrm>
            <a:custGeom>
              <a:avLst/>
              <a:gdLst>
                <a:gd name="T0" fmla="*/ 35 w 70"/>
                <a:gd name="T1" fmla="*/ 4 h 82"/>
                <a:gd name="T2" fmla="*/ 64 w 70"/>
                <a:gd name="T3" fmla="*/ 12 h 82"/>
                <a:gd name="T4" fmla="*/ 35 w 70"/>
                <a:gd name="T5" fmla="*/ 20 h 82"/>
                <a:gd name="T6" fmla="*/ 6 w 70"/>
                <a:gd name="T7" fmla="*/ 12 h 82"/>
                <a:gd name="T8" fmla="*/ 35 w 70"/>
                <a:gd name="T9" fmla="*/ 4 h 82"/>
                <a:gd name="T10" fmla="*/ 35 w 70"/>
                <a:gd name="T11" fmla="*/ 0 h 82"/>
                <a:gd name="T12" fmla="*/ 21 w 70"/>
                <a:gd name="T13" fmla="*/ 1 h 82"/>
                <a:gd name="T14" fmla="*/ 10 w 70"/>
                <a:gd name="T15" fmla="*/ 4 h 82"/>
                <a:gd name="T16" fmla="*/ 3 w 70"/>
                <a:gd name="T17" fmla="*/ 8 h 82"/>
                <a:gd name="T18" fmla="*/ 1 w 70"/>
                <a:gd name="T19" fmla="*/ 11 h 82"/>
                <a:gd name="T20" fmla="*/ 0 w 70"/>
                <a:gd name="T21" fmla="*/ 14 h 82"/>
                <a:gd name="T22" fmla="*/ 0 w 70"/>
                <a:gd name="T23" fmla="*/ 69 h 82"/>
                <a:gd name="T24" fmla="*/ 1 w 70"/>
                <a:gd name="T25" fmla="*/ 71 h 82"/>
                <a:gd name="T26" fmla="*/ 3 w 70"/>
                <a:gd name="T27" fmla="*/ 74 h 82"/>
                <a:gd name="T28" fmla="*/ 10 w 70"/>
                <a:gd name="T29" fmla="*/ 78 h 82"/>
                <a:gd name="T30" fmla="*/ 21 w 70"/>
                <a:gd name="T31" fmla="*/ 81 h 82"/>
                <a:gd name="T32" fmla="*/ 35 w 70"/>
                <a:gd name="T33" fmla="*/ 82 h 82"/>
                <a:gd name="T34" fmla="*/ 60 w 70"/>
                <a:gd name="T35" fmla="*/ 78 h 82"/>
                <a:gd name="T36" fmla="*/ 67 w 70"/>
                <a:gd name="T37" fmla="*/ 74 h 82"/>
                <a:gd name="T38" fmla="*/ 69 w 70"/>
                <a:gd name="T39" fmla="*/ 71 h 82"/>
                <a:gd name="T40" fmla="*/ 70 w 70"/>
                <a:gd name="T41" fmla="*/ 69 h 82"/>
                <a:gd name="T42" fmla="*/ 70 w 70"/>
                <a:gd name="T43" fmla="*/ 14 h 82"/>
                <a:gd name="T44" fmla="*/ 67 w 70"/>
                <a:gd name="T45" fmla="*/ 8 h 82"/>
                <a:gd name="T46" fmla="*/ 60 w 70"/>
                <a:gd name="T47" fmla="*/ 4 h 82"/>
                <a:gd name="T48" fmla="*/ 49 w 70"/>
                <a:gd name="T49" fmla="*/ 1 h 82"/>
                <a:gd name="T50" fmla="*/ 35 w 70"/>
                <a:gd name="T5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82">
                  <a:moveTo>
                    <a:pt x="35" y="4"/>
                  </a:moveTo>
                  <a:cubicBezTo>
                    <a:pt x="51" y="4"/>
                    <a:pt x="64" y="8"/>
                    <a:pt x="64" y="12"/>
                  </a:cubicBezTo>
                  <a:cubicBezTo>
                    <a:pt x="64" y="17"/>
                    <a:pt x="51" y="20"/>
                    <a:pt x="35" y="20"/>
                  </a:cubicBezTo>
                  <a:cubicBezTo>
                    <a:pt x="19" y="20"/>
                    <a:pt x="6" y="17"/>
                    <a:pt x="6" y="12"/>
                  </a:cubicBezTo>
                  <a:cubicBezTo>
                    <a:pt x="6" y="8"/>
                    <a:pt x="19" y="4"/>
                    <a:pt x="35" y="4"/>
                  </a:cubicBezTo>
                  <a:close/>
                  <a:moveTo>
                    <a:pt x="35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6" y="82"/>
                    <a:pt x="30" y="82"/>
                    <a:pt x="35" y="82"/>
                  </a:cubicBezTo>
                  <a:cubicBezTo>
                    <a:pt x="45" y="82"/>
                    <a:pt x="53" y="81"/>
                    <a:pt x="60" y="78"/>
                  </a:cubicBezTo>
                  <a:cubicBezTo>
                    <a:pt x="63" y="77"/>
                    <a:pt x="66" y="76"/>
                    <a:pt x="67" y="74"/>
                  </a:cubicBezTo>
                  <a:cubicBezTo>
                    <a:pt x="68" y="73"/>
                    <a:pt x="69" y="72"/>
                    <a:pt x="69" y="71"/>
                  </a:cubicBezTo>
                  <a:cubicBezTo>
                    <a:pt x="70" y="71"/>
                    <a:pt x="70" y="70"/>
                    <a:pt x="70" y="69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2"/>
                    <a:pt x="69" y="10"/>
                    <a:pt x="67" y="8"/>
                  </a:cubicBezTo>
                  <a:cubicBezTo>
                    <a:pt x="66" y="7"/>
                    <a:pt x="63" y="5"/>
                    <a:pt x="60" y="4"/>
                  </a:cubicBezTo>
                  <a:cubicBezTo>
                    <a:pt x="57" y="3"/>
                    <a:pt x="53" y="2"/>
                    <a:pt x="49" y="1"/>
                  </a:cubicBezTo>
                  <a:cubicBezTo>
                    <a:pt x="45" y="0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0" tIns="18288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SQL</a:t>
              </a: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72BB9CE1-4F48-4267-9C03-8D9BBE716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399" y="2051791"/>
              <a:ext cx="375627" cy="179465"/>
            </a:xfrm>
            <a:custGeom>
              <a:avLst/>
              <a:gdLst>
                <a:gd name="T0" fmla="*/ 203 w 242"/>
                <a:gd name="T1" fmla="*/ 70 h 160"/>
                <a:gd name="T2" fmla="*/ 203 w 242"/>
                <a:gd name="T3" fmla="*/ 67 h 160"/>
                <a:gd name="T4" fmla="*/ 136 w 242"/>
                <a:gd name="T5" fmla="*/ 0 h 160"/>
                <a:gd name="T6" fmla="*/ 81 w 242"/>
                <a:gd name="T7" fmla="*/ 30 h 160"/>
                <a:gd name="T8" fmla="*/ 62 w 242"/>
                <a:gd name="T9" fmla="*/ 25 h 160"/>
                <a:gd name="T10" fmla="*/ 24 w 242"/>
                <a:gd name="T11" fmla="*/ 63 h 160"/>
                <a:gd name="T12" fmla="*/ 0 w 242"/>
                <a:gd name="T13" fmla="*/ 107 h 160"/>
                <a:gd name="T14" fmla="*/ 46 w 242"/>
                <a:gd name="T15" fmla="*/ 160 h 160"/>
                <a:gd name="T16" fmla="*/ 52 w 242"/>
                <a:gd name="T17" fmla="*/ 160 h 160"/>
                <a:gd name="T18" fmla="*/ 57 w 242"/>
                <a:gd name="T19" fmla="*/ 160 h 160"/>
                <a:gd name="T20" fmla="*/ 166 w 242"/>
                <a:gd name="T21" fmla="*/ 160 h 160"/>
                <a:gd name="T22" fmla="*/ 171 w 242"/>
                <a:gd name="T23" fmla="*/ 160 h 160"/>
                <a:gd name="T24" fmla="*/ 179 w 242"/>
                <a:gd name="T25" fmla="*/ 160 h 160"/>
                <a:gd name="T26" fmla="*/ 197 w 242"/>
                <a:gd name="T27" fmla="*/ 160 h 160"/>
                <a:gd name="T28" fmla="*/ 242 w 242"/>
                <a:gd name="T29" fmla="*/ 115 h 160"/>
                <a:gd name="T30" fmla="*/ 203 w 242"/>
                <a:gd name="T31" fmla="*/ 7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2" h="160">
                  <a:moveTo>
                    <a:pt x="203" y="70"/>
                  </a:moveTo>
                  <a:cubicBezTo>
                    <a:pt x="203" y="69"/>
                    <a:pt x="203" y="68"/>
                    <a:pt x="203" y="67"/>
                  </a:cubicBezTo>
                  <a:cubicBezTo>
                    <a:pt x="203" y="30"/>
                    <a:pt x="173" y="0"/>
                    <a:pt x="136" y="0"/>
                  </a:cubicBezTo>
                  <a:cubicBezTo>
                    <a:pt x="113" y="0"/>
                    <a:pt x="93" y="12"/>
                    <a:pt x="81" y="30"/>
                  </a:cubicBezTo>
                  <a:cubicBezTo>
                    <a:pt x="75" y="27"/>
                    <a:pt x="69" y="25"/>
                    <a:pt x="62" y="25"/>
                  </a:cubicBezTo>
                  <a:cubicBezTo>
                    <a:pt x="41" y="25"/>
                    <a:pt x="24" y="42"/>
                    <a:pt x="24" y="63"/>
                  </a:cubicBezTo>
                  <a:cubicBezTo>
                    <a:pt x="9" y="73"/>
                    <a:pt x="0" y="89"/>
                    <a:pt x="0" y="107"/>
                  </a:cubicBezTo>
                  <a:cubicBezTo>
                    <a:pt x="0" y="135"/>
                    <a:pt x="20" y="157"/>
                    <a:pt x="46" y="160"/>
                  </a:cubicBezTo>
                  <a:cubicBezTo>
                    <a:pt x="48" y="160"/>
                    <a:pt x="50" y="160"/>
                    <a:pt x="52" y="160"/>
                  </a:cubicBezTo>
                  <a:cubicBezTo>
                    <a:pt x="54" y="160"/>
                    <a:pt x="56" y="160"/>
                    <a:pt x="57" y="160"/>
                  </a:cubicBezTo>
                  <a:cubicBezTo>
                    <a:pt x="82" y="160"/>
                    <a:pt x="139" y="160"/>
                    <a:pt x="166" y="160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73" y="160"/>
                    <a:pt x="177" y="160"/>
                    <a:pt x="179" y="160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222" y="160"/>
                    <a:pt x="242" y="139"/>
                    <a:pt x="242" y="115"/>
                  </a:cubicBezTo>
                  <a:cubicBezTo>
                    <a:pt x="242" y="92"/>
                    <a:pt x="225" y="73"/>
                    <a:pt x="203" y="7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C1546615-0C80-4106-854F-849CD46A152A}"/>
              </a:ext>
            </a:extLst>
          </p:cNvPr>
          <p:cNvSpPr/>
          <p:nvPr/>
        </p:nvSpPr>
        <p:spPr>
          <a:xfrm>
            <a:off x="1751618" y="2276820"/>
            <a:ext cx="62709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MySQL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D252722-9484-4692-BB2B-54DF6BDE04F0}"/>
              </a:ext>
            </a:extLst>
          </p:cNvPr>
          <p:cNvSpPr/>
          <p:nvPr/>
        </p:nvSpPr>
        <p:spPr>
          <a:xfrm>
            <a:off x="2395719" y="2276820"/>
            <a:ext cx="90762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PostgreSQL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BF9471C-5EA9-442E-BED3-C11C8146456C}"/>
              </a:ext>
            </a:extLst>
          </p:cNvPr>
          <p:cNvSpPr/>
          <p:nvPr/>
        </p:nvSpPr>
        <p:spPr>
          <a:xfrm>
            <a:off x="3313721" y="2276820"/>
            <a:ext cx="7184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MariaDB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51E4877-18C1-4003-BCFE-DC97F2DB47E0}"/>
              </a:ext>
            </a:extLst>
          </p:cNvPr>
          <p:cNvGrpSpPr/>
          <p:nvPr/>
        </p:nvGrpSpPr>
        <p:grpSpPr>
          <a:xfrm>
            <a:off x="1952791" y="1740639"/>
            <a:ext cx="301572" cy="396193"/>
            <a:chOff x="1963648" y="1894714"/>
            <a:chExt cx="301572" cy="396193"/>
          </a:xfrm>
        </p:grpSpPr>
        <p:sp>
          <p:nvSpPr>
            <p:cNvPr id="21" name="Cylinder 513">
              <a:extLst>
                <a:ext uri="{FF2B5EF4-FFF2-40B4-BE49-F238E27FC236}">
                  <a16:creationId xmlns:a16="http://schemas.microsoft.com/office/drawing/2014/main" id="{90B94EF2-C976-41C8-B9FE-560824C0511A}"/>
                </a:ext>
              </a:extLst>
            </p:cNvPr>
            <p:cNvSpPr/>
            <p:nvPr/>
          </p:nvSpPr>
          <p:spPr bwMode="auto">
            <a:xfrm>
              <a:off x="1963648" y="1894714"/>
              <a:ext cx="301572" cy="396193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63" rIns="0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BFDFD2DA-8E0F-4B67-8D07-E856AFB11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77483" y="2041132"/>
              <a:ext cx="279969" cy="14558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1EFBC44-D13B-457C-8C5C-7915D80D4632}"/>
              </a:ext>
            </a:extLst>
          </p:cNvPr>
          <p:cNvGrpSpPr/>
          <p:nvPr/>
        </p:nvGrpSpPr>
        <p:grpSpPr>
          <a:xfrm>
            <a:off x="2696779" y="1740639"/>
            <a:ext cx="301572" cy="396193"/>
            <a:chOff x="2819784" y="1894714"/>
            <a:chExt cx="301572" cy="396193"/>
          </a:xfrm>
        </p:grpSpPr>
        <p:sp>
          <p:nvSpPr>
            <p:cNvPr id="22" name="Cylinder 513">
              <a:extLst>
                <a:ext uri="{FF2B5EF4-FFF2-40B4-BE49-F238E27FC236}">
                  <a16:creationId xmlns:a16="http://schemas.microsoft.com/office/drawing/2014/main" id="{E954D5C7-DF43-479F-826D-55CE62F48ED6}"/>
                </a:ext>
              </a:extLst>
            </p:cNvPr>
            <p:cNvSpPr/>
            <p:nvPr/>
          </p:nvSpPr>
          <p:spPr bwMode="auto">
            <a:xfrm>
              <a:off x="2819784" y="1894714"/>
              <a:ext cx="301572" cy="396193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63" rIns="0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10DCE7A6-EA2A-47CB-A3F5-A1AA0D77E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3384" y="1996512"/>
              <a:ext cx="252113" cy="280308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8BFD6F6-491B-4510-81AC-7B6A4341C6DC}"/>
              </a:ext>
            </a:extLst>
          </p:cNvPr>
          <p:cNvGrpSpPr/>
          <p:nvPr/>
        </p:nvGrpSpPr>
        <p:grpSpPr>
          <a:xfrm>
            <a:off x="3440767" y="1740639"/>
            <a:ext cx="377633" cy="396193"/>
            <a:chOff x="3451624" y="1894714"/>
            <a:chExt cx="377633" cy="396193"/>
          </a:xfrm>
        </p:grpSpPr>
        <p:sp>
          <p:nvSpPr>
            <p:cNvPr id="26" name="Cylinder 513">
              <a:extLst>
                <a:ext uri="{FF2B5EF4-FFF2-40B4-BE49-F238E27FC236}">
                  <a16:creationId xmlns:a16="http://schemas.microsoft.com/office/drawing/2014/main" id="{6DFB2212-8272-46A1-8876-E4B472BB7C22}"/>
                </a:ext>
              </a:extLst>
            </p:cNvPr>
            <p:cNvSpPr/>
            <p:nvPr/>
          </p:nvSpPr>
          <p:spPr bwMode="auto">
            <a:xfrm>
              <a:off x="3488500" y="1894714"/>
              <a:ext cx="301572" cy="396193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263" rIns="0" bIns="14626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114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259C7027-F3C9-429C-AD25-DA8FC87A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51624" y="2039481"/>
              <a:ext cx="377633" cy="194370"/>
            </a:xfrm>
            <a:prstGeom prst="rect">
              <a:avLst/>
            </a:prstGeom>
          </p:spPr>
        </p:pic>
      </p:grpSp>
      <p:pic>
        <p:nvPicPr>
          <p:cNvPr id="60" name="Picture 59">
            <a:extLst>
              <a:ext uri="{FF2B5EF4-FFF2-40B4-BE49-F238E27FC236}">
                <a16:creationId xmlns:a16="http://schemas.microsoft.com/office/drawing/2014/main" id="{81E37084-E326-4387-83AE-C7A1B634A50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08987" y="1740639"/>
            <a:ext cx="589000" cy="589000"/>
          </a:xfrm>
          <a:prstGeom prst="rect">
            <a:avLst/>
          </a:prstGeom>
          <a:ln>
            <a:noFill/>
          </a:ln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D4EE91A-EEB9-4B7D-86D5-87335BD8EB3A}"/>
              </a:ext>
            </a:extLst>
          </p:cNvPr>
          <p:cNvSpPr/>
          <p:nvPr/>
        </p:nvSpPr>
        <p:spPr>
          <a:xfrm>
            <a:off x="4140165" y="2276820"/>
            <a:ext cx="144783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SQL Server in Azure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CA6D832-E562-4A4A-93A6-E63E2FBABD86}"/>
              </a:ext>
            </a:extLst>
          </p:cNvPr>
          <p:cNvSpPr/>
          <p:nvPr/>
        </p:nvSpPr>
        <p:spPr>
          <a:xfrm>
            <a:off x="8510624" y="2276820"/>
            <a:ext cx="19014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SQL Data Warehouse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346E74-5F5E-463A-895C-23FB4764BD80}"/>
              </a:ext>
            </a:extLst>
          </p:cNvPr>
          <p:cNvGrpSpPr/>
          <p:nvPr/>
        </p:nvGrpSpPr>
        <p:grpSpPr>
          <a:xfrm>
            <a:off x="6767178" y="3186215"/>
            <a:ext cx="848978" cy="691802"/>
            <a:chOff x="3981450" y="1792288"/>
            <a:chExt cx="4229100" cy="3314701"/>
          </a:xfrm>
          <a:solidFill>
            <a:schemeClr val="bg2">
              <a:lumMod val="50000"/>
            </a:schemeClr>
          </a:solidFill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8E07F4BF-B2D0-4891-920C-6689715D3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6838" y="4572001"/>
              <a:ext cx="490538" cy="487363"/>
            </a:xfrm>
            <a:prstGeom prst="ellipse">
              <a:avLst/>
            </a:pr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A03035BD-AF18-4658-858A-728195516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1792288"/>
              <a:ext cx="715963" cy="715963"/>
            </a:xfrm>
            <a:prstGeom prst="ellipse">
              <a:avLst/>
            </a:pr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FC764890-0C79-45F4-B7C6-C508FEBEC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1150" y="2840038"/>
              <a:ext cx="4089400" cy="1920875"/>
            </a:xfrm>
            <a:custGeom>
              <a:avLst/>
              <a:gdLst>
                <a:gd name="T0" fmla="*/ 1280 w 1285"/>
                <a:gd name="T1" fmla="*/ 169 h 603"/>
                <a:gd name="T2" fmla="*/ 1283 w 1285"/>
                <a:gd name="T3" fmla="*/ 157 h 603"/>
                <a:gd name="T4" fmla="*/ 1285 w 1285"/>
                <a:gd name="T5" fmla="*/ 145 h 603"/>
                <a:gd name="T6" fmla="*/ 1285 w 1285"/>
                <a:gd name="T7" fmla="*/ 133 h 603"/>
                <a:gd name="T8" fmla="*/ 1284 w 1285"/>
                <a:gd name="T9" fmla="*/ 121 h 603"/>
                <a:gd name="T10" fmla="*/ 1282 w 1285"/>
                <a:gd name="T11" fmla="*/ 108 h 603"/>
                <a:gd name="T12" fmla="*/ 1281 w 1285"/>
                <a:gd name="T13" fmla="*/ 106 h 603"/>
                <a:gd name="T14" fmla="*/ 1281 w 1285"/>
                <a:gd name="T15" fmla="*/ 106 h 603"/>
                <a:gd name="T16" fmla="*/ 970 w 1285"/>
                <a:gd name="T17" fmla="*/ 6 h 603"/>
                <a:gd name="T18" fmla="*/ 1029 w 1285"/>
                <a:gd name="T19" fmla="*/ 60 h 603"/>
                <a:gd name="T20" fmla="*/ 1227 w 1285"/>
                <a:gd name="T21" fmla="*/ 122 h 603"/>
                <a:gd name="T22" fmla="*/ 1219 w 1285"/>
                <a:gd name="T23" fmla="*/ 169 h 603"/>
                <a:gd name="T24" fmla="*/ 1204 w 1285"/>
                <a:gd name="T25" fmla="*/ 192 h 603"/>
                <a:gd name="T26" fmla="*/ 1188 w 1285"/>
                <a:gd name="T27" fmla="*/ 212 h 603"/>
                <a:gd name="T28" fmla="*/ 1170 w 1285"/>
                <a:gd name="T29" fmla="*/ 230 h 603"/>
                <a:gd name="T30" fmla="*/ 1110 w 1285"/>
                <a:gd name="T31" fmla="*/ 280 h 603"/>
                <a:gd name="T32" fmla="*/ 1086 w 1285"/>
                <a:gd name="T33" fmla="*/ 296 h 603"/>
                <a:gd name="T34" fmla="*/ 279 w 1285"/>
                <a:gd name="T35" fmla="*/ 547 h 603"/>
                <a:gd name="T36" fmla="*/ 236 w 1285"/>
                <a:gd name="T37" fmla="*/ 546 h 603"/>
                <a:gd name="T38" fmla="*/ 216 w 1285"/>
                <a:gd name="T39" fmla="*/ 546 h 603"/>
                <a:gd name="T40" fmla="*/ 196 w 1285"/>
                <a:gd name="T41" fmla="*/ 544 h 603"/>
                <a:gd name="T42" fmla="*/ 178 w 1285"/>
                <a:gd name="T43" fmla="*/ 542 h 603"/>
                <a:gd name="T44" fmla="*/ 162 w 1285"/>
                <a:gd name="T45" fmla="*/ 539 h 603"/>
                <a:gd name="T46" fmla="*/ 147 w 1285"/>
                <a:gd name="T47" fmla="*/ 536 h 603"/>
                <a:gd name="T48" fmla="*/ 133 w 1285"/>
                <a:gd name="T49" fmla="*/ 532 h 603"/>
                <a:gd name="T50" fmla="*/ 120 w 1285"/>
                <a:gd name="T51" fmla="*/ 528 h 603"/>
                <a:gd name="T52" fmla="*/ 108 w 1285"/>
                <a:gd name="T53" fmla="*/ 524 h 603"/>
                <a:gd name="T54" fmla="*/ 97 w 1285"/>
                <a:gd name="T55" fmla="*/ 519 h 603"/>
                <a:gd name="T56" fmla="*/ 87 w 1285"/>
                <a:gd name="T57" fmla="*/ 514 h 603"/>
                <a:gd name="T58" fmla="*/ 79 w 1285"/>
                <a:gd name="T59" fmla="*/ 508 h 603"/>
                <a:gd name="T60" fmla="*/ 73 w 1285"/>
                <a:gd name="T61" fmla="*/ 502 h 603"/>
                <a:gd name="T62" fmla="*/ 68 w 1285"/>
                <a:gd name="T63" fmla="*/ 494 h 603"/>
                <a:gd name="T64" fmla="*/ 63 w 1285"/>
                <a:gd name="T65" fmla="*/ 486 h 603"/>
                <a:gd name="T66" fmla="*/ 62 w 1285"/>
                <a:gd name="T67" fmla="*/ 484 h 603"/>
                <a:gd name="T68" fmla="*/ 206 w 1285"/>
                <a:gd name="T69" fmla="*/ 310 h 603"/>
                <a:gd name="T70" fmla="*/ 20 w 1285"/>
                <a:gd name="T71" fmla="*/ 412 h 603"/>
                <a:gd name="T72" fmla="*/ 262 w 1285"/>
                <a:gd name="T73" fmla="*/ 603 h 603"/>
                <a:gd name="T74" fmla="*/ 714 w 1285"/>
                <a:gd name="T75" fmla="*/ 525 h 603"/>
                <a:gd name="T76" fmla="*/ 1082 w 1285"/>
                <a:gd name="T77" fmla="*/ 364 h 603"/>
                <a:gd name="T78" fmla="*/ 1174 w 1285"/>
                <a:gd name="T79" fmla="*/ 301 h 603"/>
                <a:gd name="T80" fmla="*/ 1199 w 1285"/>
                <a:gd name="T81" fmla="*/ 280 h 603"/>
                <a:gd name="T82" fmla="*/ 1221 w 1285"/>
                <a:gd name="T83" fmla="*/ 258 h 603"/>
                <a:gd name="T84" fmla="*/ 1240 w 1285"/>
                <a:gd name="T85" fmla="*/ 237 h 603"/>
                <a:gd name="T86" fmla="*/ 1256 w 1285"/>
                <a:gd name="T87" fmla="*/ 216 h 603"/>
                <a:gd name="T88" fmla="*/ 1275 w 1285"/>
                <a:gd name="T89" fmla="*/ 184 h 603"/>
                <a:gd name="T90" fmla="*/ 1279 w 1285"/>
                <a:gd name="T91" fmla="*/ 172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5" h="603">
                  <a:moveTo>
                    <a:pt x="1279" y="172"/>
                  </a:moveTo>
                  <a:cubicBezTo>
                    <a:pt x="1279" y="171"/>
                    <a:pt x="1279" y="170"/>
                    <a:pt x="1280" y="169"/>
                  </a:cubicBezTo>
                  <a:cubicBezTo>
                    <a:pt x="1280" y="166"/>
                    <a:pt x="1281" y="163"/>
                    <a:pt x="1282" y="160"/>
                  </a:cubicBezTo>
                  <a:cubicBezTo>
                    <a:pt x="1282" y="159"/>
                    <a:pt x="1282" y="158"/>
                    <a:pt x="1283" y="157"/>
                  </a:cubicBezTo>
                  <a:cubicBezTo>
                    <a:pt x="1283" y="154"/>
                    <a:pt x="1284" y="152"/>
                    <a:pt x="1284" y="149"/>
                  </a:cubicBezTo>
                  <a:cubicBezTo>
                    <a:pt x="1284" y="148"/>
                    <a:pt x="1285" y="146"/>
                    <a:pt x="1285" y="145"/>
                  </a:cubicBezTo>
                  <a:cubicBezTo>
                    <a:pt x="1285" y="143"/>
                    <a:pt x="1285" y="140"/>
                    <a:pt x="1285" y="138"/>
                  </a:cubicBezTo>
                  <a:cubicBezTo>
                    <a:pt x="1285" y="137"/>
                    <a:pt x="1285" y="135"/>
                    <a:pt x="1285" y="133"/>
                  </a:cubicBezTo>
                  <a:cubicBezTo>
                    <a:pt x="1285" y="131"/>
                    <a:pt x="1285" y="130"/>
                    <a:pt x="1285" y="128"/>
                  </a:cubicBezTo>
                  <a:cubicBezTo>
                    <a:pt x="1285" y="125"/>
                    <a:pt x="1285" y="123"/>
                    <a:pt x="1284" y="121"/>
                  </a:cubicBezTo>
                  <a:cubicBezTo>
                    <a:pt x="1284" y="120"/>
                    <a:pt x="1284" y="118"/>
                    <a:pt x="1284" y="117"/>
                  </a:cubicBezTo>
                  <a:cubicBezTo>
                    <a:pt x="1284" y="114"/>
                    <a:pt x="1283" y="111"/>
                    <a:pt x="1282" y="108"/>
                  </a:cubicBezTo>
                  <a:cubicBezTo>
                    <a:pt x="1282" y="108"/>
                    <a:pt x="1281" y="107"/>
                    <a:pt x="1281" y="106"/>
                  </a:cubicBezTo>
                  <a:cubicBezTo>
                    <a:pt x="1281" y="106"/>
                    <a:pt x="1281" y="106"/>
                    <a:pt x="1281" y="106"/>
                  </a:cubicBezTo>
                  <a:cubicBezTo>
                    <a:pt x="1281" y="106"/>
                    <a:pt x="1281" y="106"/>
                    <a:pt x="1281" y="106"/>
                  </a:cubicBezTo>
                  <a:cubicBezTo>
                    <a:pt x="1281" y="106"/>
                    <a:pt x="1281" y="106"/>
                    <a:pt x="1281" y="106"/>
                  </a:cubicBezTo>
                  <a:cubicBezTo>
                    <a:pt x="1273" y="78"/>
                    <a:pt x="1253" y="56"/>
                    <a:pt x="1222" y="39"/>
                  </a:cubicBezTo>
                  <a:cubicBezTo>
                    <a:pt x="1168" y="10"/>
                    <a:pt x="1078" y="0"/>
                    <a:pt x="970" y="6"/>
                  </a:cubicBezTo>
                  <a:cubicBezTo>
                    <a:pt x="985" y="22"/>
                    <a:pt x="999" y="40"/>
                    <a:pt x="1012" y="60"/>
                  </a:cubicBezTo>
                  <a:cubicBezTo>
                    <a:pt x="1018" y="60"/>
                    <a:pt x="1024" y="60"/>
                    <a:pt x="1029" y="60"/>
                  </a:cubicBezTo>
                  <a:cubicBezTo>
                    <a:pt x="1100" y="60"/>
                    <a:pt x="1158" y="69"/>
                    <a:pt x="1195" y="89"/>
                  </a:cubicBezTo>
                  <a:cubicBezTo>
                    <a:pt x="1213" y="98"/>
                    <a:pt x="1224" y="110"/>
                    <a:pt x="1227" y="122"/>
                  </a:cubicBezTo>
                  <a:cubicBezTo>
                    <a:pt x="1227" y="123"/>
                    <a:pt x="1227" y="123"/>
                    <a:pt x="1227" y="123"/>
                  </a:cubicBezTo>
                  <a:cubicBezTo>
                    <a:pt x="1231" y="136"/>
                    <a:pt x="1228" y="151"/>
                    <a:pt x="1219" y="169"/>
                  </a:cubicBezTo>
                  <a:cubicBezTo>
                    <a:pt x="1216" y="174"/>
                    <a:pt x="1213" y="180"/>
                    <a:pt x="1209" y="186"/>
                  </a:cubicBezTo>
                  <a:cubicBezTo>
                    <a:pt x="1207" y="188"/>
                    <a:pt x="1206" y="190"/>
                    <a:pt x="1204" y="192"/>
                  </a:cubicBezTo>
                  <a:cubicBezTo>
                    <a:pt x="1201" y="196"/>
                    <a:pt x="1198" y="200"/>
                    <a:pt x="1196" y="203"/>
                  </a:cubicBezTo>
                  <a:cubicBezTo>
                    <a:pt x="1193" y="206"/>
                    <a:pt x="1191" y="209"/>
                    <a:pt x="1188" y="212"/>
                  </a:cubicBezTo>
                  <a:cubicBezTo>
                    <a:pt x="1186" y="214"/>
                    <a:pt x="1183" y="217"/>
                    <a:pt x="1180" y="220"/>
                  </a:cubicBezTo>
                  <a:cubicBezTo>
                    <a:pt x="1177" y="224"/>
                    <a:pt x="1174" y="227"/>
                    <a:pt x="1170" y="230"/>
                  </a:cubicBezTo>
                  <a:cubicBezTo>
                    <a:pt x="1169" y="232"/>
                    <a:pt x="1167" y="234"/>
                    <a:pt x="1165" y="235"/>
                  </a:cubicBezTo>
                  <a:cubicBezTo>
                    <a:pt x="1149" y="250"/>
                    <a:pt x="1130" y="265"/>
                    <a:pt x="1110" y="280"/>
                  </a:cubicBezTo>
                  <a:cubicBezTo>
                    <a:pt x="1110" y="280"/>
                    <a:pt x="1110" y="280"/>
                    <a:pt x="1110" y="280"/>
                  </a:cubicBezTo>
                  <a:cubicBezTo>
                    <a:pt x="1102" y="286"/>
                    <a:pt x="1094" y="291"/>
                    <a:pt x="1086" y="296"/>
                  </a:cubicBezTo>
                  <a:cubicBezTo>
                    <a:pt x="988" y="361"/>
                    <a:pt x="851" y="424"/>
                    <a:pt x="698" y="472"/>
                  </a:cubicBezTo>
                  <a:cubicBezTo>
                    <a:pt x="538" y="522"/>
                    <a:pt x="392" y="545"/>
                    <a:pt x="279" y="547"/>
                  </a:cubicBezTo>
                  <a:cubicBezTo>
                    <a:pt x="279" y="547"/>
                    <a:pt x="279" y="547"/>
                    <a:pt x="279" y="547"/>
                  </a:cubicBezTo>
                  <a:cubicBezTo>
                    <a:pt x="264" y="547"/>
                    <a:pt x="249" y="547"/>
                    <a:pt x="236" y="546"/>
                  </a:cubicBezTo>
                  <a:cubicBezTo>
                    <a:pt x="235" y="546"/>
                    <a:pt x="235" y="546"/>
                    <a:pt x="235" y="546"/>
                  </a:cubicBezTo>
                  <a:cubicBezTo>
                    <a:pt x="228" y="546"/>
                    <a:pt x="222" y="546"/>
                    <a:pt x="216" y="546"/>
                  </a:cubicBezTo>
                  <a:cubicBezTo>
                    <a:pt x="215" y="546"/>
                    <a:pt x="215" y="546"/>
                    <a:pt x="214" y="546"/>
                  </a:cubicBezTo>
                  <a:cubicBezTo>
                    <a:pt x="208" y="545"/>
                    <a:pt x="202" y="545"/>
                    <a:pt x="196" y="544"/>
                  </a:cubicBezTo>
                  <a:cubicBezTo>
                    <a:pt x="196" y="544"/>
                    <a:pt x="195" y="544"/>
                    <a:pt x="195" y="544"/>
                  </a:cubicBezTo>
                  <a:cubicBezTo>
                    <a:pt x="189" y="544"/>
                    <a:pt x="184" y="543"/>
                    <a:pt x="178" y="542"/>
                  </a:cubicBezTo>
                  <a:cubicBezTo>
                    <a:pt x="178" y="542"/>
                    <a:pt x="177" y="542"/>
                    <a:pt x="176" y="542"/>
                  </a:cubicBezTo>
                  <a:cubicBezTo>
                    <a:pt x="171" y="541"/>
                    <a:pt x="166" y="540"/>
                    <a:pt x="162" y="539"/>
                  </a:cubicBezTo>
                  <a:cubicBezTo>
                    <a:pt x="161" y="539"/>
                    <a:pt x="160" y="539"/>
                    <a:pt x="160" y="539"/>
                  </a:cubicBezTo>
                  <a:cubicBezTo>
                    <a:pt x="155" y="538"/>
                    <a:pt x="151" y="537"/>
                    <a:pt x="147" y="536"/>
                  </a:cubicBezTo>
                  <a:cubicBezTo>
                    <a:pt x="146" y="536"/>
                    <a:pt x="145" y="536"/>
                    <a:pt x="144" y="535"/>
                  </a:cubicBezTo>
                  <a:cubicBezTo>
                    <a:pt x="140" y="534"/>
                    <a:pt x="136" y="533"/>
                    <a:pt x="133" y="532"/>
                  </a:cubicBezTo>
                  <a:cubicBezTo>
                    <a:pt x="132" y="532"/>
                    <a:pt x="131" y="532"/>
                    <a:pt x="130" y="532"/>
                  </a:cubicBezTo>
                  <a:cubicBezTo>
                    <a:pt x="126" y="531"/>
                    <a:pt x="123" y="530"/>
                    <a:pt x="120" y="528"/>
                  </a:cubicBezTo>
                  <a:cubicBezTo>
                    <a:pt x="118" y="528"/>
                    <a:pt x="117" y="528"/>
                    <a:pt x="116" y="527"/>
                  </a:cubicBezTo>
                  <a:cubicBezTo>
                    <a:pt x="113" y="526"/>
                    <a:pt x="110" y="525"/>
                    <a:pt x="108" y="524"/>
                  </a:cubicBezTo>
                  <a:cubicBezTo>
                    <a:pt x="106" y="524"/>
                    <a:pt x="105" y="523"/>
                    <a:pt x="104" y="522"/>
                  </a:cubicBezTo>
                  <a:cubicBezTo>
                    <a:pt x="102" y="521"/>
                    <a:pt x="99" y="520"/>
                    <a:pt x="97" y="519"/>
                  </a:cubicBezTo>
                  <a:cubicBezTo>
                    <a:pt x="96" y="518"/>
                    <a:pt x="94" y="518"/>
                    <a:pt x="93" y="517"/>
                  </a:cubicBezTo>
                  <a:cubicBezTo>
                    <a:pt x="91" y="516"/>
                    <a:pt x="89" y="515"/>
                    <a:pt x="87" y="514"/>
                  </a:cubicBezTo>
                  <a:cubicBezTo>
                    <a:pt x="86" y="513"/>
                    <a:pt x="85" y="512"/>
                    <a:pt x="84" y="512"/>
                  </a:cubicBezTo>
                  <a:cubicBezTo>
                    <a:pt x="82" y="510"/>
                    <a:pt x="81" y="509"/>
                    <a:pt x="79" y="508"/>
                  </a:cubicBezTo>
                  <a:cubicBezTo>
                    <a:pt x="78" y="507"/>
                    <a:pt x="77" y="506"/>
                    <a:pt x="76" y="506"/>
                  </a:cubicBezTo>
                  <a:cubicBezTo>
                    <a:pt x="75" y="504"/>
                    <a:pt x="74" y="503"/>
                    <a:pt x="73" y="502"/>
                  </a:cubicBezTo>
                  <a:cubicBezTo>
                    <a:pt x="72" y="501"/>
                    <a:pt x="71" y="500"/>
                    <a:pt x="70" y="499"/>
                  </a:cubicBezTo>
                  <a:cubicBezTo>
                    <a:pt x="69" y="498"/>
                    <a:pt x="68" y="496"/>
                    <a:pt x="68" y="494"/>
                  </a:cubicBezTo>
                  <a:cubicBezTo>
                    <a:pt x="67" y="494"/>
                    <a:pt x="66" y="493"/>
                    <a:pt x="66" y="492"/>
                  </a:cubicBezTo>
                  <a:cubicBezTo>
                    <a:pt x="64" y="490"/>
                    <a:pt x="64" y="488"/>
                    <a:pt x="63" y="486"/>
                  </a:cubicBezTo>
                  <a:cubicBezTo>
                    <a:pt x="63" y="485"/>
                    <a:pt x="63" y="485"/>
                    <a:pt x="62" y="484"/>
                  </a:cubicBezTo>
                  <a:cubicBezTo>
                    <a:pt x="62" y="484"/>
                    <a:pt x="62" y="484"/>
                    <a:pt x="62" y="484"/>
                  </a:cubicBezTo>
                  <a:cubicBezTo>
                    <a:pt x="58" y="471"/>
                    <a:pt x="61" y="456"/>
                    <a:pt x="70" y="438"/>
                  </a:cubicBezTo>
                  <a:cubicBezTo>
                    <a:pt x="91" y="398"/>
                    <a:pt x="140" y="354"/>
                    <a:pt x="206" y="310"/>
                  </a:cubicBezTo>
                  <a:cubicBezTo>
                    <a:pt x="206" y="287"/>
                    <a:pt x="207" y="264"/>
                    <a:pt x="210" y="242"/>
                  </a:cubicBezTo>
                  <a:cubicBezTo>
                    <a:pt x="117" y="298"/>
                    <a:pt x="49" y="358"/>
                    <a:pt x="20" y="412"/>
                  </a:cubicBezTo>
                  <a:cubicBezTo>
                    <a:pt x="4" y="444"/>
                    <a:pt x="0" y="474"/>
                    <a:pt x="8" y="501"/>
                  </a:cubicBezTo>
                  <a:cubicBezTo>
                    <a:pt x="31" y="573"/>
                    <a:pt x="130" y="603"/>
                    <a:pt x="262" y="603"/>
                  </a:cubicBezTo>
                  <a:cubicBezTo>
                    <a:pt x="276" y="603"/>
                    <a:pt x="289" y="603"/>
                    <a:pt x="303" y="602"/>
                  </a:cubicBezTo>
                  <a:cubicBezTo>
                    <a:pt x="428" y="597"/>
                    <a:pt x="575" y="568"/>
                    <a:pt x="714" y="525"/>
                  </a:cubicBezTo>
                  <a:cubicBezTo>
                    <a:pt x="855" y="481"/>
                    <a:pt x="983" y="424"/>
                    <a:pt x="1082" y="364"/>
                  </a:cubicBezTo>
                  <a:cubicBezTo>
                    <a:pt x="1082" y="364"/>
                    <a:pt x="1082" y="364"/>
                    <a:pt x="1082" y="364"/>
                  </a:cubicBezTo>
                  <a:cubicBezTo>
                    <a:pt x="1082" y="364"/>
                    <a:pt x="1082" y="364"/>
                    <a:pt x="1082" y="364"/>
                  </a:cubicBezTo>
                  <a:cubicBezTo>
                    <a:pt x="1116" y="344"/>
                    <a:pt x="1147" y="322"/>
                    <a:pt x="1174" y="301"/>
                  </a:cubicBezTo>
                  <a:cubicBezTo>
                    <a:pt x="1174" y="300"/>
                    <a:pt x="1174" y="300"/>
                    <a:pt x="1175" y="300"/>
                  </a:cubicBezTo>
                  <a:cubicBezTo>
                    <a:pt x="1184" y="293"/>
                    <a:pt x="1192" y="286"/>
                    <a:pt x="1199" y="280"/>
                  </a:cubicBezTo>
                  <a:cubicBezTo>
                    <a:pt x="1200" y="278"/>
                    <a:pt x="1201" y="278"/>
                    <a:pt x="1202" y="276"/>
                  </a:cubicBezTo>
                  <a:cubicBezTo>
                    <a:pt x="1209" y="270"/>
                    <a:pt x="1216" y="264"/>
                    <a:pt x="1221" y="258"/>
                  </a:cubicBezTo>
                  <a:cubicBezTo>
                    <a:pt x="1223" y="256"/>
                    <a:pt x="1225" y="254"/>
                    <a:pt x="1227" y="252"/>
                  </a:cubicBezTo>
                  <a:cubicBezTo>
                    <a:pt x="1232" y="247"/>
                    <a:pt x="1236" y="242"/>
                    <a:pt x="1240" y="237"/>
                  </a:cubicBezTo>
                  <a:cubicBezTo>
                    <a:pt x="1243" y="234"/>
                    <a:pt x="1246" y="230"/>
                    <a:pt x="1248" y="227"/>
                  </a:cubicBezTo>
                  <a:cubicBezTo>
                    <a:pt x="1251" y="223"/>
                    <a:pt x="1254" y="220"/>
                    <a:pt x="1256" y="216"/>
                  </a:cubicBezTo>
                  <a:cubicBezTo>
                    <a:pt x="1261" y="209"/>
                    <a:pt x="1266" y="202"/>
                    <a:pt x="1269" y="195"/>
                  </a:cubicBezTo>
                  <a:cubicBezTo>
                    <a:pt x="1271" y="191"/>
                    <a:pt x="1273" y="187"/>
                    <a:pt x="1275" y="184"/>
                  </a:cubicBezTo>
                  <a:cubicBezTo>
                    <a:pt x="1275" y="183"/>
                    <a:pt x="1276" y="182"/>
                    <a:pt x="1276" y="181"/>
                  </a:cubicBezTo>
                  <a:cubicBezTo>
                    <a:pt x="1276" y="178"/>
                    <a:pt x="1278" y="175"/>
                    <a:pt x="1279" y="172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252A6932-11E8-4DA6-8515-5CF75F6518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1450" y="1887538"/>
              <a:ext cx="1320800" cy="1322388"/>
            </a:xfrm>
            <a:custGeom>
              <a:avLst/>
              <a:gdLst>
                <a:gd name="T0" fmla="*/ 388 w 415"/>
                <a:gd name="T1" fmla="*/ 179 h 415"/>
                <a:gd name="T2" fmla="*/ 386 w 415"/>
                <a:gd name="T3" fmla="*/ 179 h 415"/>
                <a:gd name="T4" fmla="*/ 386 w 415"/>
                <a:gd name="T5" fmla="*/ 179 h 415"/>
                <a:gd name="T6" fmla="*/ 235 w 415"/>
                <a:gd name="T7" fmla="*/ 45 h 415"/>
                <a:gd name="T8" fmla="*/ 236 w 415"/>
                <a:gd name="T9" fmla="*/ 30 h 415"/>
                <a:gd name="T10" fmla="*/ 227 w 415"/>
                <a:gd name="T11" fmla="*/ 9 h 415"/>
                <a:gd name="T12" fmla="*/ 206 w 415"/>
                <a:gd name="T13" fmla="*/ 0 h 415"/>
                <a:gd name="T14" fmla="*/ 178 w 415"/>
                <a:gd name="T15" fmla="*/ 28 h 415"/>
                <a:gd name="T16" fmla="*/ 179 w 415"/>
                <a:gd name="T17" fmla="*/ 46 h 415"/>
                <a:gd name="T18" fmla="*/ 45 w 415"/>
                <a:gd name="T19" fmla="*/ 181 h 415"/>
                <a:gd name="T20" fmla="*/ 28 w 415"/>
                <a:gd name="T21" fmla="*/ 180 h 415"/>
                <a:gd name="T22" fmla="*/ 0 w 415"/>
                <a:gd name="T23" fmla="*/ 208 h 415"/>
                <a:gd name="T24" fmla="*/ 0 w 415"/>
                <a:gd name="T25" fmla="*/ 209 h 415"/>
                <a:gd name="T26" fmla="*/ 0 w 415"/>
                <a:gd name="T27" fmla="*/ 209 h 415"/>
                <a:gd name="T28" fmla="*/ 28 w 415"/>
                <a:gd name="T29" fmla="*/ 237 h 415"/>
                <a:gd name="T30" fmla="*/ 45 w 415"/>
                <a:gd name="T31" fmla="*/ 237 h 415"/>
                <a:gd name="T32" fmla="*/ 180 w 415"/>
                <a:gd name="T33" fmla="*/ 387 h 415"/>
                <a:gd name="T34" fmla="*/ 208 w 415"/>
                <a:gd name="T35" fmla="*/ 415 h 415"/>
                <a:gd name="T36" fmla="*/ 236 w 415"/>
                <a:gd name="T37" fmla="*/ 387 h 415"/>
                <a:gd name="T38" fmla="*/ 387 w 415"/>
                <a:gd name="T39" fmla="*/ 236 h 415"/>
                <a:gd name="T40" fmla="*/ 415 w 415"/>
                <a:gd name="T41" fmla="*/ 208 h 415"/>
                <a:gd name="T42" fmla="*/ 388 w 415"/>
                <a:gd name="T43" fmla="*/ 179 h 415"/>
                <a:gd name="T44" fmla="*/ 208 w 415"/>
                <a:gd name="T45" fmla="*/ 283 h 415"/>
                <a:gd name="T46" fmla="*/ 134 w 415"/>
                <a:gd name="T47" fmla="*/ 209 h 415"/>
                <a:gd name="T48" fmla="*/ 208 w 415"/>
                <a:gd name="T49" fmla="*/ 134 h 415"/>
                <a:gd name="T50" fmla="*/ 283 w 415"/>
                <a:gd name="T51" fmla="*/ 208 h 415"/>
                <a:gd name="T52" fmla="*/ 208 w 415"/>
                <a:gd name="T53" fmla="*/ 28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15" h="415">
                  <a:moveTo>
                    <a:pt x="388" y="179"/>
                  </a:moveTo>
                  <a:cubicBezTo>
                    <a:pt x="387" y="179"/>
                    <a:pt x="387" y="179"/>
                    <a:pt x="386" y="179"/>
                  </a:cubicBezTo>
                  <a:cubicBezTo>
                    <a:pt x="386" y="179"/>
                    <a:pt x="386" y="179"/>
                    <a:pt x="386" y="179"/>
                  </a:cubicBezTo>
                  <a:cubicBezTo>
                    <a:pt x="308" y="179"/>
                    <a:pt x="244" y="121"/>
                    <a:pt x="235" y="45"/>
                  </a:cubicBezTo>
                  <a:cubicBezTo>
                    <a:pt x="236" y="40"/>
                    <a:pt x="236" y="35"/>
                    <a:pt x="236" y="30"/>
                  </a:cubicBezTo>
                  <a:cubicBezTo>
                    <a:pt x="236" y="21"/>
                    <a:pt x="232" y="14"/>
                    <a:pt x="227" y="9"/>
                  </a:cubicBezTo>
                  <a:cubicBezTo>
                    <a:pt x="222" y="3"/>
                    <a:pt x="214" y="0"/>
                    <a:pt x="206" y="0"/>
                  </a:cubicBezTo>
                  <a:cubicBezTo>
                    <a:pt x="190" y="0"/>
                    <a:pt x="178" y="12"/>
                    <a:pt x="178" y="28"/>
                  </a:cubicBezTo>
                  <a:cubicBezTo>
                    <a:pt x="178" y="34"/>
                    <a:pt x="178" y="40"/>
                    <a:pt x="179" y="46"/>
                  </a:cubicBezTo>
                  <a:cubicBezTo>
                    <a:pt x="171" y="117"/>
                    <a:pt x="115" y="173"/>
                    <a:pt x="45" y="181"/>
                  </a:cubicBezTo>
                  <a:cubicBezTo>
                    <a:pt x="39" y="180"/>
                    <a:pt x="34" y="180"/>
                    <a:pt x="28" y="180"/>
                  </a:cubicBezTo>
                  <a:cubicBezTo>
                    <a:pt x="12" y="180"/>
                    <a:pt x="0" y="192"/>
                    <a:pt x="0" y="208"/>
                  </a:cubicBezTo>
                  <a:cubicBezTo>
                    <a:pt x="0" y="208"/>
                    <a:pt x="0" y="209"/>
                    <a:pt x="0" y="209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0" y="225"/>
                    <a:pt x="12" y="237"/>
                    <a:pt x="28" y="237"/>
                  </a:cubicBezTo>
                  <a:cubicBezTo>
                    <a:pt x="34" y="237"/>
                    <a:pt x="39" y="237"/>
                    <a:pt x="45" y="237"/>
                  </a:cubicBezTo>
                  <a:cubicBezTo>
                    <a:pt x="120" y="245"/>
                    <a:pt x="180" y="309"/>
                    <a:pt x="180" y="387"/>
                  </a:cubicBezTo>
                  <a:cubicBezTo>
                    <a:pt x="180" y="403"/>
                    <a:pt x="192" y="415"/>
                    <a:pt x="208" y="415"/>
                  </a:cubicBezTo>
                  <a:cubicBezTo>
                    <a:pt x="223" y="415"/>
                    <a:pt x="236" y="403"/>
                    <a:pt x="236" y="387"/>
                  </a:cubicBezTo>
                  <a:cubicBezTo>
                    <a:pt x="236" y="304"/>
                    <a:pt x="304" y="236"/>
                    <a:pt x="387" y="236"/>
                  </a:cubicBezTo>
                  <a:cubicBezTo>
                    <a:pt x="403" y="236"/>
                    <a:pt x="415" y="223"/>
                    <a:pt x="415" y="208"/>
                  </a:cubicBezTo>
                  <a:cubicBezTo>
                    <a:pt x="415" y="192"/>
                    <a:pt x="403" y="179"/>
                    <a:pt x="388" y="179"/>
                  </a:cubicBezTo>
                  <a:close/>
                  <a:moveTo>
                    <a:pt x="208" y="283"/>
                  </a:moveTo>
                  <a:cubicBezTo>
                    <a:pt x="190" y="253"/>
                    <a:pt x="164" y="227"/>
                    <a:pt x="134" y="209"/>
                  </a:cubicBezTo>
                  <a:cubicBezTo>
                    <a:pt x="164" y="191"/>
                    <a:pt x="190" y="165"/>
                    <a:pt x="208" y="134"/>
                  </a:cubicBezTo>
                  <a:cubicBezTo>
                    <a:pt x="226" y="165"/>
                    <a:pt x="252" y="191"/>
                    <a:pt x="283" y="208"/>
                  </a:cubicBezTo>
                  <a:cubicBezTo>
                    <a:pt x="252" y="227"/>
                    <a:pt x="226" y="253"/>
                    <a:pt x="208" y="283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B8FCBE22-72E6-4C50-A55B-02E9FB5D0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9538" y="3944938"/>
              <a:ext cx="579438" cy="231775"/>
            </a:xfrm>
            <a:custGeom>
              <a:avLst/>
              <a:gdLst>
                <a:gd name="T0" fmla="*/ 128 w 182"/>
                <a:gd name="T1" fmla="*/ 0 h 73"/>
                <a:gd name="T2" fmla="*/ 86 w 182"/>
                <a:gd name="T3" fmla="*/ 0 h 73"/>
                <a:gd name="T4" fmla="*/ 0 w 182"/>
                <a:gd name="T5" fmla="*/ 73 h 73"/>
                <a:gd name="T6" fmla="*/ 182 w 182"/>
                <a:gd name="T7" fmla="*/ 0 h 73"/>
                <a:gd name="T8" fmla="*/ 128 w 18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73">
                  <a:moveTo>
                    <a:pt x="128" y="0"/>
                  </a:moveTo>
                  <a:cubicBezTo>
                    <a:pt x="105" y="0"/>
                    <a:pt x="89" y="0"/>
                    <a:pt x="86" y="0"/>
                  </a:cubicBezTo>
                  <a:cubicBezTo>
                    <a:pt x="43" y="0"/>
                    <a:pt x="7" y="31"/>
                    <a:pt x="0" y="73"/>
                  </a:cubicBezTo>
                  <a:cubicBezTo>
                    <a:pt x="67" y="50"/>
                    <a:pt x="128" y="25"/>
                    <a:pt x="182" y="0"/>
                  </a:cubicBezTo>
                  <a:cubicBezTo>
                    <a:pt x="162" y="0"/>
                    <a:pt x="143" y="0"/>
                    <a:pt x="128" y="0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F7990A79-389F-45E7-A6B9-C5CED0B65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2188" y="2435226"/>
              <a:ext cx="2625725" cy="2022475"/>
            </a:xfrm>
            <a:custGeom>
              <a:avLst/>
              <a:gdLst>
                <a:gd name="T0" fmla="*/ 94 w 825"/>
                <a:gd name="T1" fmla="*/ 635 h 635"/>
                <a:gd name="T2" fmla="*/ 375 w 825"/>
                <a:gd name="T3" fmla="*/ 590 h 635"/>
                <a:gd name="T4" fmla="*/ 270 w 825"/>
                <a:gd name="T5" fmla="*/ 487 h 635"/>
                <a:gd name="T6" fmla="*/ 254 w 825"/>
                <a:gd name="T7" fmla="*/ 487 h 635"/>
                <a:gd name="T8" fmla="*/ 257 w 825"/>
                <a:gd name="T9" fmla="*/ 462 h 635"/>
                <a:gd name="T10" fmla="*/ 152 w 825"/>
                <a:gd name="T11" fmla="*/ 357 h 635"/>
                <a:gd name="T12" fmla="*/ 92 w 825"/>
                <a:gd name="T13" fmla="*/ 357 h 635"/>
                <a:gd name="T14" fmla="*/ 360 w 825"/>
                <a:gd name="T15" fmla="*/ 91 h 635"/>
                <a:gd name="T16" fmla="*/ 537 w 825"/>
                <a:gd name="T17" fmla="*/ 99 h 635"/>
                <a:gd name="T18" fmla="*/ 535 w 825"/>
                <a:gd name="T19" fmla="*/ 100 h 635"/>
                <a:gd name="T20" fmla="*/ 506 w 825"/>
                <a:gd name="T21" fmla="*/ 157 h 635"/>
                <a:gd name="T22" fmla="*/ 509 w 825"/>
                <a:gd name="T23" fmla="*/ 176 h 635"/>
                <a:gd name="T24" fmla="*/ 461 w 825"/>
                <a:gd name="T25" fmla="*/ 176 h 635"/>
                <a:gd name="T26" fmla="*/ 352 w 825"/>
                <a:gd name="T27" fmla="*/ 285 h 635"/>
                <a:gd name="T28" fmla="*/ 461 w 825"/>
                <a:gd name="T29" fmla="*/ 393 h 635"/>
                <a:gd name="T30" fmla="*/ 609 w 825"/>
                <a:gd name="T31" fmla="*/ 393 h 635"/>
                <a:gd name="T32" fmla="*/ 775 w 825"/>
                <a:gd name="T33" fmla="*/ 393 h 635"/>
                <a:gd name="T34" fmla="*/ 775 w 825"/>
                <a:gd name="T35" fmla="*/ 393 h 635"/>
                <a:gd name="T36" fmla="*/ 777 w 825"/>
                <a:gd name="T37" fmla="*/ 436 h 635"/>
                <a:gd name="T38" fmla="*/ 825 w 825"/>
                <a:gd name="T39" fmla="*/ 409 h 635"/>
                <a:gd name="T40" fmla="*/ 817 w 825"/>
                <a:gd name="T41" fmla="*/ 351 h 635"/>
                <a:gd name="T42" fmla="*/ 351 w 825"/>
                <a:gd name="T43" fmla="*/ 45 h 635"/>
                <a:gd name="T44" fmla="*/ 45 w 825"/>
                <a:gd name="T45" fmla="*/ 511 h 635"/>
                <a:gd name="T46" fmla="*/ 94 w 825"/>
                <a:gd name="T47" fmla="*/ 635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25" h="635">
                  <a:moveTo>
                    <a:pt x="94" y="635"/>
                  </a:moveTo>
                  <a:cubicBezTo>
                    <a:pt x="179" y="631"/>
                    <a:pt x="275" y="615"/>
                    <a:pt x="375" y="590"/>
                  </a:cubicBezTo>
                  <a:cubicBezTo>
                    <a:pt x="374" y="533"/>
                    <a:pt x="328" y="487"/>
                    <a:pt x="270" y="487"/>
                  </a:cubicBezTo>
                  <a:cubicBezTo>
                    <a:pt x="268" y="487"/>
                    <a:pt x="262" y="487"/>
                    <a:pt x="254" y="487"/>
                  </a:cubicBezTo>
                  <a:cubicBezTo>
                    <a:pt x="256" y="479"/>
                    <a:pt x="257" y="471"/>
                    <a:pt x="257" y="462"/>
                  </a:cubicBezTo>
                  <a:cubicBezTo>
                    <a:pt x="257" y="404"/>
                    <a:pt x="210" y="357"/>
                    <a:pt x="152" y="357"/>
                  </a:cubicBezTo>
                  <a:cubicBezTo>
                    <a:pt x="148" y="357"/>
                    <a:pt x="126" y="357"/>
                    <a:pt x="92" y="357"/>
                  </a:cubicBezTo>
                  <a:cubicBezTo>
                    <a:pt x="120" y="227"/>
                    <a:pt x="222" y="119"/>
                    <a:pt x="360" y="91"/>
                  </a:cubicBezTo>
                  <a:cubicBezTo>
                    <a:pt x="438" y="75"/>
                    <a:pt x="510" y="91"/>
                    <a:pt x="537" y="99"/>
                  </a:cubicBezTo>
                  <a:cubicBezTo>
                    <a:pt x="537" y="99"/>
                    <a:pt x="536" y="101"/>
                    <a:pt x="535" y="100"/>
                  </a:cubicBezTo>
                  <a:cubicBezTo>
                    <a:pt x="518" y="113"/>
                    <a:pt x="506" y="134"/>
                    <a:pt x="506" y="157"/>
                  </a:cubicBezTo>
                  <a:cubicBezTo>
                    <a:pt x="506" y="163"/>
                    <a:pt x="507" y="170"/>
                    <a:pt x="509" y="176"/>
                  </a:cubicBezTo>
                  <a:cubicBezTo>
                    <a:pt x="482" y="176"/>
                    <a:pt x="465" y="176"/>
                    <a:pt x="461" y="176"/>
                  </a:cubicBezTo>
                  <a:cubicBezTo>
                    <a:pt x="401" y="176"/>
                    <a:pt x="352" y="225"/>
                    <a:pt x="352" y="285"/>
                  </a:cubicBezTo>
                  <a:cubicBezTo>
                    <a:pt x="352" y="345"/>
                    <a:pt x="401" y="393"/>
                    <a:pt x="461" y="393"/>
                  </a:cubicBezTo>
                  <a:cubicBezTo>
                    <a:pt x="468" y="393"/>
                    <a:pt x="531" y="393"/>
                    <a:pt x="609" y="393"/>
                  </a:cubicBezTo>
                  <a:cubicBezTo>
                    <a:pt x="661" y="393"/>
                    <a:pt x="720" y="393"/>
                    <a:pt x="775" y="393"/>
                  </a:cubicBezTo>
                  <a:cubicBezTo>
                    <a:pt x="775" y="393"/>
                    <a:pt x="775" y="393"/>
                    <a:pt x="775" y="393"/>
                  </a:cubicBezTo>
                  <a:cubicBezTo>
                    <a:pt x="777" y="408"/>
                    <a:pt x="778" y="422"/>
                    <a:pt x="777" y="436"/>
                  </a:cubicBezTo>
                  <a:cubicBezTo>
                    <a:pt x="794" y="427"/>
                    <a:pt x="810" y="418"/>
                    <a:pt x="825" y="409"/>
                  </a:cubicBezTo>
                  <a:cubicBezTo>
                    <a:pt x="824" y="389"/>
                    <a:pt x="821" y="370"/>
                    <a:pt x="817" y="351"/>
                  </a:cubicBezTo>
                  <a:cubicBezTo>
                    <a:pt x="772" y="137"/>
                    <a:pt x="564" y="0"/>
                    <a:pt x="351" y="45"/>
                  </a:cubicBezTo>
                  <a:cubicBezTo>
                    <a:pt x="137" y="88"/>
                    <a:pt x="0" y="298"/>
                    <a:pt x="45" y="511"/>
                  </a:cubicBezTo>
                  <a:cubicBezTo>
                    <a:pt x="55" y="556"/>
                    <a:pt x="72" y="598"/>
                    <a:pt x="94" y="635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41342FB9-ED02-4FAC-8BB6-0C72A6D79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4175" y="4257676"/>
              <a:ext cx="1881188" cy="849313"/>
            </a:xfrm>
            <a:custGeom>
              <a:avLst/>
              <a:gdLst>
                <a:gd name="T0" fmla="*/ 302 w 591"/>
                <a:gd name="T1" fmla="*/ 116 h 267"/>
                <a:gd name="T2" fmla="*/ 261 w 591"/>
                <a:gd name="T3" fmla="*/ 128 h 267"/>
                <a:gd name="T4" fmla="*/ 306 w 591"/>
                <a:gd name="T5" fmla="*/ 194 h 267"/>
                <a:gd name="T6" fmla="*/ 306 w 591"/>
                <a:gd name="T7" fmla="*/ 195 h 267"/>
                <a:gd name="T8" fmla="*/ 294 w 591"/>
                <a:gd name="T9" fmla="*/ 198 h 267"/>
                <a:gd name="T10" fmla="*/ 76 w 591"/>
                <a:gd name="T11" fmla="*/ 172 h 267"/>
                <a:gd name="T12" fmla="*/ 0 w 591"/>
                <a:gd name="T13" fmla="*/ 184 h 267"/>
                <a:gd name="T14" fmla="*/ 304 w 591"/>
                <a:gd name="T15" fmla="*/ 244 h 267"/>
                <a:gd name="T16" fmla="*/ 591 w 591"/>
                <a:gd name="T17" fmla="*/ 0 h 267"/>
                <a:gd name="T18" fmla="*/ 302 w 591"/>
                <a:gd name="T19" fmla="*/ 116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1" h="267">
                  <a:moveTo>
                    <a:pt x="302" y="116"/>
                  </a:moveTo>
                  <a:cubicBezTo>
                    <a:pt x="289" y="121"/>
                    <a:pt x="275" y="124"/>
                    <a:pt x="261" y="128"/>
                  </a:cubicBezTo>
                  <a:cubicBezTo>
                    <a:pt x="265" y="157"/>
                    <a:pt x="282" y="181"/>
                    <a:pt x="306" y="194"/>
                  </a:cubicBezTo>
                  <a:cubicBezTo>
                    <a:pt x="306" y="195"/>
                    <a:pt x="306" y="195"/>
                    <a:pt x="306" y="195"/>
                  </a:cubicBezTo>
                  <a:cubicBezTo>
                    <a:pt x="302" y="196"/>
                    <a:pt x="298" y="197"/>
                    <a:pt x="294" y="198"/>
                  </a:cubicBezTo>
                  <a:cubicBezTo>
                    <a:pt x="217" y="214"/>
                    <a:pt x="141" y="203"/>
                    <a:pt x="76" y="172"/>
                  </a:cubicBezTo>
                  <a:cubicBezTo>
                    <a:pt x="50" y="177"/>
                    <a:pt x="25" y="181"/>
                    <a:pt x="0" y="184"/>
                  </a:cubicBezTo>
                  <a:cubicBezTo>
                    <a:pt x="86" y="243"/>
                    <a:pt x="194" y="267"/>
                    <a:pt x="304" y="244"/>
                  </a:cubicBezTo>
                  <a:cubicBezTo>
                    <a:pt x="440" y="215"/>
                    <a:pt x="544" y="121"/>
                    <a:pt x="591" y="0"/>
                  </a:cubicBezTo>
                  <a:cubicBezTo>
                    <a:pt x="507" y="43"/>
                    <a:pt x="409" y="83"/>
                    <a:pt x="302" y="116"/>
                  </a:cubicBezTo>
                  <a:close/>
                </a:path>
              </a:pathLst>
            </a:custGeom>
            <a:grpFill/>
            <a:ln w="9525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  <p:txBody>
            <a:bodyPr vert="horz" wrap="square" lIns="95117" tIns="47558" rIns="95117" bIns="47558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7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86AB075B-5290-43F3-89DB-2D58834D0822}"/>
              </a:ext>
            </a:extLst>
          </p:cNvPr>
          <p:cNvSpPr/>
          <p:nvPr/>
        </p:nvSpPr>
        <p:spPr>
          <a:xfrm>
            <a:off x="6544695" y="3955577"/>
            <a:ext cx="13880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</a:t>
            </a:r>
            <a:r>
              <a:rPr kumimoji="0" lang="de-CH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Cosmos</a:t>
            </a:r>
            <a:r>
              <a:rPr kumimoji="0" lang="de-CH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DB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1D47F16-9340-4A5E-AAC9-19F77AD9A5C6}"/>
              </a:ext>
            </a:extLst>
          </p:cNvPr>
          <p:cNvSpPr/>
          <p:nvPr/>
        </p:nvSpPr>
        <p:spPr bwMode="auto">
          <a:xfrm>
            <a:off x="1824892" y="1615887"/>
            <a:ext cx="3720099" cy="990542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73" name="Picture 72" descr="https://upload.wikimedia.org/wikipedia/en/thumb/5/54/Gremlin_%28programming_language%29.png/383px-Gremlin_%28programming_language%29.png">
            <a:extLst>
              <a:ext uri="{FF2B5EF4-FFF2-40B4-BE49-F238E27FC236}">
                <a16:creationId xmlns:a16="http://schemas.microsoft.com/office/drawing/2014/main" id="{DF80029D-F030-4DDA-BCD9-739E5BD7A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39951" y="3094994"/>
            <a:ext cx="974953" cy="37929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82506A5-6623-4709-A38F-AE57DD81773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2951" y="3606320"/>
            <a:ext cx="484177" cy="52410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A09A97B2-6A1A-45A0-847E-C71F5AC5DBEC}"/>
              </a:ext>
            </a:extLst>
          </p:cNvPr>
          <p:cNvSpPr txBox="1"/>
          <p:nvPr/>
        </p:nvSpPr>
        <p:spPr>
          <a:xfrm>
            <a:off x="5508504" y="3762048"/>
            <a:ext cx="906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MongoDB API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108F4D16-089F-4AA4-86E1-469A7E43E83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1115" y="2960549"/>
            <a:ext cx="990865" cy="676752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7A920547-CE9E-40CE-928F-EE1A6EF01AEE}"/>
              </a:ext>
            </a:extLst>
          </p:cNvPr>
          <p:cNvSpPr txBox="1"/>
          <p:nvPr/>
        </p:nvSpPr>
        <p:spPr>
          <a:xfrm>
            <a:off x="8764786" y="3893964"/>
            <a:ext cx="6687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Table API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F9F1103-7292-475C-BCE4-57D89313836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084" y="3817219"/>
            <a:ext cx="463080" cy="414842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8435086E-7209-47BC-ACCC-FDD62534C499}"/>
              </a:ext>
            </a:extLst>
          </p:cNvPr>
          <p:cNvGrpSpPr/>
          <p:nvPr/>
        </p:nvGrpSpPr>
        <p:grpSpPr>
          <a:xfrm>
            <a:off x="7120660" y="1666346"/>
            <a:ext cx="462710" cy="456399"/>
            <a:chOff x="1244746" y="1734245"/>
            <a:chExt cx="648280" cy="497011"/>
          </a:xfrm>
        </p:grpSpPr>
        <p:sp>
          <p:nvSpPr>
            <p:cNvPr id="80" name="Freeform 106">
              <a:extLst>
                <a:ext uri="{FF2B5EF4-FFF2-40B4-BE49-F238E27FC236}">
                  <a16:creationId xmlns:a16="http://schemas.microsoft.com/office/drawing/2014/main" id="{AD3FA05B-3D4E-4BF7-8B1B-902C5F9A7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4746" y="1734245"/>
              <a:ext cx="448648" cy="432654"/>
            </a:xfrm>
            <a:custGeom>
              <a:avLst/>
              <a:gdLst>
                <a:gd name="T0" fmla="*/ 35 w 70"/>
                <a:gd name="T1" fmla="*/ 4 h 82"/>
                <a:gd name="T2" fmla="*/ 64 w 70"/>
                <a:gd name="T3" fmla="*/ 12 h 82"/>
                <a:gd name="T4" fmla="*/ 35 w 70"/>
                <a:gd name="T5" fmla="*/ 20 h 82"/>
                <a:gd name="T6" fmla="*/ 6 w 70"/>
                <a:gd name="T7" fmla="*/ 12 h 82"/>
                <a:gd name="T8" fmla="*/ 35 w 70"/>
                <a:gd name="T9" fmla="*/ 4 h 82"/>
                <a:gd name="T10" fmla="*/ 35 w 70"/>
                <a:gd name="T11" fmla="*/ 0 h 82"/>
                <a:gd name="T12" fmla="*/ 21 w 70"/>
                <a:gd name="T13" fmla="*/ 1 h 82"/>
                <a:gd name="T14" fmla="*/ 10 w 70"/>
                <a:gd name="T15" fmla="*/ 4 h 82"/>
                <a:gd name="T16" fmla="*/ 3 w 70"/>
                <a:gd name="T17" fmla="*/ 8 h 82"/>
                <a:gd name="T18" fmla="*/ 1 w 70"/>
                <a:gd name="T19" fmla="*/ 11 h 82"/>
                <a:gd name="T20" fmla="*/ 0 w 70"/>
                <a:gd name="T21" fmla="*/ 14 h 82"/>
                <a:gd name="T22" fmla="*/ 0 w 70"/>
                <a:gd name="T23" fmla="*/ 69 h 82"/>
                <a:gd name="T24" fmla="*/ 1 w 70"/>
                <a:gd name="T25" fmla="*/ 71 h 82"/>
                <a:gd name="T26" fmla="*/ 3 w 70"/>
                <a:gd name="T27" fmla="*/ 74 h 82"/>
                <a:gd name="T28" fmla="*/ 10 w 70"/>
                <a:gd name="T29" fmla="*/ 78 h 82"/>
                <a:gd name="T30" fmla="*/ 21 w 70"/>
                <a:gd name="T31" fmla="*/ 81 h 82"/>
                <a:gd name="T32" fmla="*/ 35 w 70"/>
                <a:gd name="T33" fmla="*/ 82 h 82"/>
                <a:gd name="T34" fmla="*/ 60 w 70"/>
                <a:gd name="T35" fmla="*/ 78 h 82"/>
                <a:gd name="T36" fmla="*/ 67 w 70"/>
                <a:gd name="T37" fmla="*/ 74 h 82"/>
                <a:gd name="T38" fmla="*/ 69 w 70"/>
                <a:gd name="T39" fmla="*/ 71 h 82"/>
                <a:gd name="T40" fmla="*/ 70 w 70"/>
                <a:gd name="T41" fmla="*/ 69 h 82"/>
                <a:gd name="T42" fmla="*/ 70 w 70"/>
                <a:gd name="T43" fmla="*/ 14 h 82"/>
                <a:gd name="T44" fmla="*/ 67 w 70"/>
                <a:gd name="T45" fmla="*/ 8 h 82"/>
                <a:gd name="T46" fmla="*/ 60 w 70"/>
                <a:gd name="T47" fmla="*/ 4 h 82"/>
                <a:gd name="T48" fmla="*/ 49 w 70"/>
                <a:gd name="T49" fmla="*/ 1 h 82"/>
                <a:gd name="T50" fmla="*/ 35 w 70"/>
                <a:gd name="T5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82">
                  <a:moveTo>
                    <a:pt x="35" y="4"/>
                  </a:moveTo>
                  <a:cubicBezTo>
                    <a:pt x="51" y="4"/>
                    <a:pt x="64" y="8"/>
                    <a:pt x="64" y="12"/>
                  </a:cubicBezTo>
                  <a:cubicBezTo>
                    <a:pt x="64" y="17"/>
                    <a:pt x="51" y="20"/>
                    <a:pt x="35" y="20"/>
                  </a:cubicBezTo>
                  <a:cubicBezTo>
                    <a:pt x="19" y="20"/>
                    <a:pt x="6" y="17"/>
                    <a:pt x="6" y="12"/>
                  </a:cubicBezTo>
                  <a:cubicBezTo>
                    <a:pt x="6" y="8"/>
                    <a:pt x="19" y="4"/>
                    <a:pt x="35" y="4"/>
                  </a:cubicBezTo>
                  <a:close/>
                  <a:moveTo>
                    <a:pt x="35" y="0"/>
                  </a:moveTo>
                  <a:cubicBezTo>
                    <a:pt x="21" y="1"/>
                    <a:pt x="21" y="1"/>
                    <a:pt x="21" y="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10" y="78"/>
                    <a:pt x="10" y="78"/>
                    <a:pt x="10" y="78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6" y="82"/>
                    <a:pt x="30" y="82"/>
                    <a:pt x="35" y="82"/>
                  </a:cubicBezTo>
                  <a:cubicBezTo>
                    <a:pt x="45" y="82"/>
                    <a:pt x="53" y="81"/>
                    <a:pt x="60" y="78"/>
                  </a:cubicBezTo>
                  <a:cubicBezTo>
                    <a:pt x="63" y="77"/>
                    <a:pt x="66" y="76"/>
                    <a:pt x="67" y="74"/>
                  </a:cubicBezTo>
                  <a:cubicBezTo>
                    <a:pt x="68" y="73"/>
                    <a:pt x="69" y="72"/>
                    <a:pt x="69" y="71"/>
                  </a:cubicBezTo>
                  <a:cubicBezTo>
                    <a:pt x="70" y="71"/>
                    <a:pt x="70" y="70"/>
                    <a:pt x="70" y="69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2"/>
                    <a:pt x="69" y="10"/>
                    <a:pt x="67" y="8"/>
                  </a:cubicBezTo>
                  <a:cubicBezTo>
                    <a:pt x="66" y="7"/>
                    <a:pt x="63" y="5"/>
                    <a:pt x="60" y="4"/>
                  </a:cubicBezTo>
                  <a:cubicBezTo>
                    <a:pt x="57" y="3"/>
                    <a:pt x="53" y="2"/>
                    <a:pt x="49" y="1"/>
                  </a:cubicBezTo>
                  <a:cubicBezTo>
                    <a:pt x="45" y="0"/>
                    <a:pt x="40" y="0"/>
                    <a:pt x="3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0" tIns="182880" rIns="0" bIns="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SQL</a:t>
              </a:r>
            </a:p>
          </p:txBody>
        </p:sp>
        <p:sp>
          <p:nvSpPr>
            <p:cNvPr id="81" name="Freeform 46">
              <a:extLst>
                <a:ext uri="{FF2B5EF4-FFF2-40B4-BE49-F238E27FC236}">
                  <a16:creationId xmlns:a16="http://schemas.microsoft.com/office/drawing/2014/main" id="{ED684106-E4FE-4911-AF48-D96C5DBB03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17399" y="2051791"/>
              <a:ext cx="375627" cy="179465"/>
            </a:xfrm>
            <a:custGeom>
              <a:avLst/>
              <a:gdLst>
                <a:gd name="T0" fmla="*/ 203 w 242"/>
                <a:gd name="T1" fmla="*/ 70 h 160"/>
                <a:gd name="T2" fmla="*/ 203 w 242"/>
                <a:gd name="T3" fmla="*/ 67 h 160"/>
                <a:gd name="T4" fmla="*/ 136 w 242"/>
                <a:gd name="T5" fmla="*/ 0 h 160"/>
                <a:gd name="T6" fmla="*/ 81 w 242"/>
                <a:gd name="T7" fmla="*/ 30 h 160"/>
                <a:gd name="T8" fmla="*/ 62 w 242"/>
                <a:gd name="T9" fmla="*/ 25 h 160"/>
                <a:gd name="T10" fmla="*/ 24 w 242"/>
                <a:gd name="T11" fmla="*/ 63 h 160"/>
                <a:gd name="T12" fmla="*/ 0 w 242"/>
                <a:gd name="T13" fmla="*/ 107 h 160"/>
                <a:gd name="T14" fmla="*/ 46 w 242"/>
                <a:gd name="T15" fmla="*/ 160 h 160"/>
                <a:gd name="T16" fmla="*/ 52 w 242"/>
                <a:gd name="T17" fmla="*/ 160 h 160"/>
                <a:gd name="T18" fmla="*/ 57 w 242"/>
                <a:gd name="T19" fmla="*/ 160 h 160"/>
                <a:gd name="T20" fmla="*/ 166 w 242"/>
                <a:gd name="T21" fmla="*/ 160 h 160"/>
                <a:gd name="T22" fmla="*/ 171 w 242"/>
                <a:gd name="T23" fmla="*/ 160 h 160"/>
                <a:gd name="T24" fmla="*/ 179 w 242"/>
                <a:gd name="T25" fmla="*/ 160 h 160"/>
                <a:gd name="T26" fmla="*/ 197 w 242"/>
                <a:gd name="T27" fmla="*/ 160 h 160"/>
                <a:gd name="T28" fmla="*/ 242 w 242"/>
                <a:gd name="T29" fmla="*/ 115 h 160"/>
                <a:gd name="T30" fmla="*/ 203 w 242"/>
                <a:gd name="T31" fmla="*/ 7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2" h="160">
                  <a:moveTo>
                    <a:pt x="203" y="70"/>
                  </a:moveTo>
                  <a:cubicBezTo>
                    <a:pt x="203" y="69"/>
                    <a:pt x="203" y="68"/>
                    <a:pt x="203" y="67"/>
                  </a:cubicBezTo>
                  <a:cubicBezTo>
                    <a:pt x="203" y="30"/>
                    <a:pt x="173" y="0"/>
                    <a:pt x="136" y="0"/>
                  </a:cubicBezTo>
                  <a:cubicBezTo>
                    <a:pt x="113" y="0"/>
                    <a:pt x="93" y="12"/>
                    <a:pt x="81" y="30"/>
                  </a:cubicBezTo>
                  <a:cubicBezTo>
                    <a:pt x="75" y="27"/>
                    <a:pt x="69" y="25"/>
                    <a:pt x="62" y="25"/>
                  </a:cubicBezTo>
                  <a:cubicBezTo>
                    <a:pt x="41" y="25"/>
                    <a:pt x="24" y="42"/>
                    <a:pt x="24" y="63"/>
                  </a:cubicBezTo>
                  <a:cubicBezTo>
                    <a:pt x="9" y="73"/>
                    <a:pt x="0" y="89"/>
                    <a:pt x="0" y="107"/>
                  </a:cubicBezTo>
                  <a:cubicBezTo>
                    <a:pt x="0" y="135"/>
                    <a:pt x="20" y="157"/>
                    <a:pt x="46" y="160"/>
                  </a:cubicBezTo>
                  <a:cubicBezTo>
                    <a:pt x="48" y="160"/>
                    <a:pt x="50" y="160"/>
                    <a:pt x="52" y="160"/>
                  </a:cubicBezTo>
                  <a:cubicBezTo>
                    <a:pt x="54" y="160"/>
                    <a:pt x="56" y="160"/>
                    <a:pt x="57" y="160"/>
                  </a:cubicBezTo>
                  <a:cubicBezTo>
                    <a:pt x="82" y="160"/>
                    <a:pt x="139" y="160"/>
                    <a:pt x="166" y="160"/>
                  </a:cubicBezTo>
                  <a:cubicBezTo>
                    <a:pt x="171" y="160"/>
                    <a:pt x="171" y="160"/>
                    <a:pt x="171" y="160"/>
                  </a:cubicBezTo>
                  <a:cubicBezTo>
                    <a:pt x="173" y="160"/>
                    <a:pt x="177" y="160"/>
                    <a:pt x="179" y="160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222" y="160"/>
                    <a:pt x="242" y="139"/>
                    <a:pt x="242" y="115"/>
                  </a:cubicBezTo>
                  <a:cubicBezTo>
                    <a:pt x="242" y="92"/>
                    <a:pt x="225" y="73"/>
                    <a:pt x="203" y="70"/>
                  </a:cubicBezTo>
                </a:path>
              </a:pathLst>
            </a:custGeom>
            <a:solidFill>
              <a:schemeClr val="bg1"/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57FCFA08-84F6-4571-8D15-CACCA5FEAD35}"/>
              </a:ext>
            </a:extLst>
          </p:cNvPr>
          <p:cNvSpPr/>
          <p:nvPr/>
        </p:nvSpPr>
        <p:spPr>
          <a:xfrm>
            <a:off x="6632809" y="2213436"/>
            <a:ext cx="161614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SQL Server </a:t>
            </a:r>
            <a:r>
              <a:rPr kumimoji="0" lang="de-CH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Hyperscale</a:t>
            </a:r>
            <a:r>
              <a:rPr kumimoji="0" lang="de-CH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 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+mn-cs"/>
            </a:endParaRPr>
          </a:p>
        </p:txBody>
      </p:sp>
      <p:sp>
        <p:nvSpPr>
          <p:cNvPr id="84" name="Freeform 5">
            <a:extLst>
              <a:ext uri="{FF2B5EF4-FFF2-40B4-BE49-F238E27FC236}">
                <a16:creationId xmlns:a16="http://schemas.microsoft.com/office/drawing/2014/main" id="{6166F0B6-BE5B-43A1-9BDC-72F2C641DEE7}"/>
              </a:ext>
            </a:extLst>
          </p:cNvPr>
          <p:cNvSpPr>
            <a:spLocks noEditPoints="1"/>
          </p:cNvSpPr>
          <p:nvPr/>
        </p:nvSpPr>
        <p:spPr bwMode="auto">
          <a:xfrm>
            <a:off x="9792043" y="4661939"/>
            <a:ext cx="944317" cy="627400"/>
          </a:xfrm>
          <a:custGeom>
            <a:avLst/>
            <a:gdLst>
              <a:gd name="T0" fmla="*/ 3752 w 5983"/>
              <a:gd name="T1" fmla="*/ 2549 h 4697"/>
              <a:gd name="T2" fmla="*/ 2693 w 5983"/>
              <a:gd name="T3" fmla="*/ 4063 h 4697"/>
              <a:gd name="T4" fmla="*/ 2651 w 5983"/>
              <a:gd name="T5" fmla="*/ 4087 h 4697"/>
              <a:gd name="T6" fmla="*/ 2627 w 5983"/>
              <a:gd name="T7" fmla="*/ 4081 h 4697"/>
              <a:gd name="T8" fmla="*/ 2603 w 5983"/>
              <a:gd name="T9" fmla="*/ 4021 h 4697"/>
              <a:gd name="T10" fmla="*/ 2878 w 5983"/>
              <a:gd name="T11" fmla="*/ 3117 h 4697"/>
              <a:gd name="T12" fmla="*/ 2262 w 5983"/>
              <a:gd name="T13" fmla="*/ 3117 h 4697"/>
              <a:gd name="T14" fmla="*/ 2214 w 5983"/>
              <a:gd name="T15" fmla="*/ 3087 h 4697"/>
              <a:gd name="T16" fmla="*/ 2220 w 5983"/>
              <a:gd name="T17" fmla="*/ 3034 h 4697"/>
              <a:gd name="T18" fmla="*/ 3249 w 5983"/>
              <a:gd name="T19" fmla="*/ 1538 h 4697"/>
              <a:gd name="T20" fmla="*/ 3291 w 5983"/>
              <a:gd name="T21" fmla="*/ 1514 h 4697"/>
              <a:gd name="T22" fmla="*/ 3315 w 5983"/>
              <a:gd name="T23" fmla="*/ 1520 h 4697"/>
              <a:gd name="T24" fmla="*/ 3339 w 5983"/>
              <a:gd name="T25" fmla="*/ 1580 h 4697"/>
              <a:gd name="T26" fmla="*/ 3075 w 5983"/>
              <a:gd name="T27" fmla="*/ 2465 h 4697"/>
              <a:gd name="T28" fmla="*/ 3710 w 5983"/>
              <a:gd name="T29" fmla="*/ 2465 h 4697"/>
              <a:gd name="T30" fmla="*/ 3763 w 5983"/>
              <a:gd name="T31" fmla="*/ 2519 h 4697"/>
              <a:gd name="T32" fmla="*/ 3752 w 5983"/>
              <a:gd name="T33" fmla="*/ 2549 h 4697"/>
              <a:gd name="T34" fmla="*/ 5750 w 5983"/>
              <a:gd name="T35" fmla="*/ 754 h 4697"/>
              <a:gd name="T36" fmla="*/ 0 w 5983"/>
              <a:gd name="T37" fmla="*/ 754 h 4697"/>
              <a:gd name="T38" fmla="*/ 0 w 5983"/>
              <a:gd name="T39" fmla="*/ 4326 h 4697"/>
              <a:gd name="T40" fmla="*/ 371 w 5983"/>
              <a:gd name="T41" fmla="*/ 4697 h 4697"/>
              <a:gd name="T42" fmla="*/ 5612 w 5983"/>
              <a:gd name="T43" fmla="*/ 4697 h 4697"/>
              <a:gd name="T44" fmla="*/ 5983 w 5983"/>
              <a:gd name="T45" fmla="*/ 4326 h 4697"/>
              <a:gd name="T46" fmla="*/ 5983 w 5983"/>
              <a:gd name="T47" fmla="*/ 1095 h 4697"/>
              <a:gd name="T48" fmla="*/ 5750 w 5983"/>
              <a:gd name="T49" fmla="*/ 754 h 4697"/>
              <a:gd name="T50" fmla="*/ 3536 w 5983"/>
              <a:gd name="T51" fmla="*/ 485 h 4697"/>
              <a:gd name="T52" fmla="*/ 3363 w 5983"/>
              <a:gd name="T53" fmla="*/ 186 h 4697"/>
              <a:gd name="T54" fmla="*/ 3040 w 5983"/>
              <a:gd name="T55" fmla="*/ 0 h 4697"/>
              <a:gd name="T56" fmla="*/ 371 w 5983"/>
              <a:gd name="T57" fmla="*/ 0 h 4697"/>
              <a:gd name="T58" fmla="*/ 0 w 5983"/>
              <a:gd name="T59" fmla="*/ 371 h 4697"/>
              <a:gd name="T60" fmla="*/ 0 w 5983"/>
              <a:gd name="T61" fmla="*/ 563 h 4697"/>
              <a:gd name="T62" fmla="*/ 3602 w 5983"/>
              <a:gd name="T63" fmla="*/ 563 h 4697"/>
              <a:gd name="T64" fmla="*/ 3536 w 5983"/>
              <a:gd name="T65" fmla="*/ 485 h 46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3" h="4697">
                <a:moveTo>
                  <a:pt x="3752" y="2549"/>
                </a:moveTo>
                <a:lnTo>
                  <a:pt x="2693" y="4063"/>
                </a:lnTo>
                <a:cubicBezTo>
                  <a:pt x="2681" y="4075"/>
                  <a:pt x="2669" y="4087"/>
                  <a:pt x="2651" y="4087"/>
                </a:cubicBezTo>
                <a:cubicBezTo>
                  <a:pt x="2645" y="4087"/>
                  <a:pt x="2633" y="4087"/>
                  <a:pt x="2627" y="4081"/>
                </a:cubicBezTo>
                <a:cubicBezTo>
                  <a:pt x="2603" y="4069"/>
                  <a:pt x="2591" y="4045"/>
                  <a:pt x="2603" y="4021"/>
                </a:cubicBezTo>
                <a:lnTo>
                  <a:pt x="2878" y="3117"/>
                </a:lnTo>
                <a:lnTo>
                  <a:pt x="2262" y="3117"/>
                </a:lnTo>
                <a:cubicBezTo>
                  <a:pt x="2244" y="3117"/>
                  <a:pt x="2226" y="3105"/>
                  <a:pt x="2214" y="3087"/>
                </a:cubicBezTo>
                <a:cubicBezTo>
                  <a:pt x="2208" y="3070"/>
                  <a:pt x="2208" y="3052"/>
                  <a:pt x="2220" y="3034"/>
                </a:cubicBezTo>
                <a:lnTo>
                  <a:pt x="3249" y="1538"/>
                </a:lnTo>
                <a:cubicBezTo>
                  <a:pt x="3261" y="1526"/>
                  <a:pt x="3273" y="1514"/>
                  <a:pt x="3291" y="1514"/>
                </a:cubicBezTo>
                <a:cubicBezTo>
                  <a:pt x="3297" y="1514"/>
                  <a:pt x="3303" y="1514"/>
                  <a:pt x="3315" y="1520"/>
                </a:cubicBezTo>
                <a:cubicBezTo>
                  <a:pt x="3339" y="1532"/>
                  <a:pt x="3351" y="1556"/>
                  <a:pt x="3339" y="1580"/>
                </a:cubicBezTo>
                <a:lnTo>
                  <a:pt x="3075" y="2465"/>
                </a:lnTo>
                <a:lnTo>
                  <a:pt x="3710" y="2465"/>
                </a:lnTo>
                <a:cubicBezTo>
                  <a:pt x="3740" y="2465"/>
                  <a:pt x="3763" y="2489"/>
                  <a:pt x="3763" y="2519"/>
                </a:cubicBezTo>
                <a:cubicBezTo>
                  <a:pt x="3763" y="2531"/>
                  <a:pt x="3758" y="2537"/>
                  <a:pt x="3752" y="2549"/>
                </a:cubicBezTo>
                <a:close/>
                <a:moveTo>
                  <a:pt x="5750" y="754"/>
                </a:moveTo>
                <a:lnTo>
                  <a:pt x="0" y="754"/>
                </a:lnTo>
                <a:lnTo>
                  <a:pt x="0" y="4326"/>
                </a:lnTo>
                <a:cubicBezTo>
                  <a:pt x="0" y="4529"/>
                  <a:pt x="168" y="4697"/>
                  <a:pt x="371" y="4697"/>
                </a:cubicBezTo>
                <a:lnTo>
                  <a:pt x="5612" y="4697"/>
                </a:lnTo>
                <a:cubicBezTo>
                  <a:pt x="5816" y="4697"/>
                  <a:pt x="5983" y="4529"/>
                  <a:pt x="5983" y="4326"/>
                </a:cubicBezTo>
                <a:lnTo>
                  <a:pt x="5983" y="1095"/>
                </a:lnTo>
                <a:cubicBezTo>
                  <a:pt x="5983" y="946"/>
                  <a:pt x="5887" y="814"/>
                  <a:pt x="5750" y="754"/>
                </a:cubicBezTo>
                <a:close/>
                <a:moveTo>
                  <a:pt x="3536" y="485"/>
                </a:moveTo>
                <a:lnTo>
                  <a:pt x="3363" y="186"/>
                </a:lnTo>
                <a:cubicBezTo>
                  <a:pt x="3297" y="72"/>
                  <a:pt x="3171" y="0"/>
                  <a:pt x="3040" y="0"/>
                </a:cubicBezTo>
                <a:lnTo>
                  <a:pt x="371" y="0"/>
                </a:lnTo>
                <a:cubicBezTo>
                  <a:pt x="168" y="0"/>
                  <a:pt x="0" y="168"/>
                  <a:pt x="0" y="371"/>
                </a:cubicBezTo>
                <a:lnTo>
                  <a:pt x="0" y="563"/>
                </a:lnTo>
                <a:lnTo>
                  <a:pt x="3602" y="563"/>
                </a:lnTo>
                <a:cubicBezTo>
                  <a:pt x="3572" y="545"/>
                  <a:pt x="3554" y="515"/>
                  <a:pt x="3536" y="485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74702" tIns="37351" rIns="74702" bIns="37351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89635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5B87B91-A531-44A5-AA68-AE4E9541458E}"/>
              </a:ext>
            </a:extLst>
          </p:cNvPr>
          <p:cNvGrpSpPr/>
          <p:nvPr/>
        </p:nvGrpSpPr>
        <p:grpSpPr>
          <a:xfrm>
            <a:off x="5869750" y="4693129"/>
            <a:ext cx="649191" cy="481231"/>
            <a:chOff x="1358900" y="3878269"/>
            <a:chExt cx="1638300" cy="1214439"/>
          </a:xfrm>
        </p:grpSpPr>
        <p:sp>
          <p:nvSpPr>
            <p:cNvPr id="86" name="Freeform 41">
              <a:extLst>
                <a:ext uri="{FF2B5EF4-FFF2-40B4-BE49-F238E27FC236}">
                  <a16:creationId xmlns:a16="http://schemas.microsoft.com/office/drawing/2014/main" id="{683D645A-7162-4DA0-B689-641917F9A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363" y="3897315"/>
              <a:ext cx="1606551" cy="1179515"/>
            </a:xfrm>
            <a:custGeom>
              <a:avLst/>
              <a:gdLst>
                <a:gd name="T0" fmla="*/ 5241 w 15187"/>
                <a:gd name="T1" fmla="*/ 9710 h 11142"/>
                <a:gd name="T2" fmla="*/ 5233 w 15187"/>
                <a:gd name="T3" fmla="*/ 9178 h 11142"/>
                <a:gd name="T4" fmla="*/ 4434 w 15187"/>
                <a:gd name="T5" fmla="*/ 9449 h 11142"/>
                <a:gd name="T6" fmla="*/ 3641 w 15187"/>
                <a:gd name="T7" fmla="*/ 11126 h 11142"/>
                <a:gd name="T8" fmla="*/ 1789 w 15187"/>
                <a:gd name="T9" fmla="*/ 10455 h 11142"/>
                <a:gd name="T10" fmla="*/ 1450 w 15187"/>
                <a:gd name="T11" fmla="*/ 9774 h 11142"/>
                <a:gd name="T12" fmla="*/ 225 w 15187"/>
                <a:gd name="T13" fmla="*/ 8805 h 11142"/>
                <a:gd name="T14" fmla="*/ 275 w 15187"/>
                <a:gd name="T15" fmla="*/ 8036 h 11142"/>
                <a:gd name="T16" fmla="*/ 1064 w 15187"/>
                <a:gd name="T17" fmla="*/ 5894 h 11142"/>
                <a:gd name="T18" fmla="*/ 587 w 15187"/>
                <a:gd name="T19" fmla="*/ 5637 h 11142"/>
                <a:gd name="T20" fmla="*/ 0 w 15187"/>
                <a:gd name="T21" fmla="*/ 4241 h 11142"/>
                <a:gd name="T22" fmla="*/ 737 w 15187"/>
                <a:gd name="T23" fmla="*/ 3467 h 11142"/>
                <a:gd name="T24" fmla="*/ 967 w 15187"/>
                <a:gd name="T25" fmla="*/ 3962 h 11142"/>
                <a:gd name="T26" fmla="*/ 1235 w 15187"/>
                <a:gd name="T27" fmla="*/ 4658 h 11142"/>
                <a:gd name="T28" fmla="*/ 2180 w 15187"/>
                <a:gd name="T29" fmla="*/ 3525 h 11142"/>
                <a:gd name="T30" fmla="*/ 4772 w 15187"/>
                <a:gd name="T31" fmla="*/ 2368 h 11142"/>
                <a:gd name="T32" fmla="*/ 4796 w 15187"/>
                <a:gd name="T33" fmla="*/ 2366 h 11142"/>
                <a:gd name="T34" fmla="*/ 5902 w 15187"/>
                <a:gd name="T35" fmla="*/ 1584 h 11142"/>
                <a:gd name="T36" fmla="*/ 7475 w 15187"/>
                <a:gd name="T37" fmla="*/ 320 h 11142"/>
                <a:gd name="T38" fmla="*/ 10463 w 15187"/>
                <a:gd name="T39" fmla="*/ 444 h 11142"/>
                <a:gd name="T40" fmla="*/ 12229 w 15187"/>
                <a:gd name="T41" fmla="*/ 2322 h 11142"/>
                <a:gd name="T42" fmla="*/ 11919 w 15187"/>
                <a:gd name="T43" fmla="*/ 2784 h 11142"/>
                <a:gd name="T44" fmla="*/ 12748 w 15187"/>
                <a:gd name="T45" fmla="*/ 1952 h 11142"/>
                <a:gd name="T46" fmla="*/ 12808 w 15187"/>
                <a:gd name="T47" fmla="*/ 1312 h 11142"/>
                <a:gd name="T48" fmla="*/ 14117 w 15187"/>
                <a:gd name="T49" fmla="*/ 374 h 11142"/>
                <a:gd name="T50" fmla="*/ 15054 w 15187"/>
                <a:gd name="T51" fmla="*/ 1820 h 11142"/>
                <a:gd name="T52" fmla="*/ 15074 w 15187"/>
                <a:gd name="T53" fmla="*/ 4582 h 11142"/>
                <a:gd name="T54" fmla="*/ 13760 w 15187"/>
                <a:gd name="T55" fmla="*/ 6707 h 11142"/>
                <a:gd name="T56" fmla="*/ 11787 w 15187"/>
                <a:gd name="T57" fmla="*/ 6939 h 11142"/>
                <a:gd name="T58" fmla="*/ 11079 w 15187"/>
                <a:gd name="T59" fmla="*/ 7951 h 11142"/>
                <a:gd name="T60" fmla="*/ 9991 w 15187"/>
                <a:gd name="T61" fmla="*/ 7940 h 11142"/>
                <a:gd name="T62" fmla="*/ 9225 w 15187"/>
                <a:gd name="T63" fmla="*/ 7666 h 11142"/>
                <a:gd name="T64" fmla="*/ 9246 w 15187"/>
                <a:gd name="T65" fmla="*/ 7826 h 11142"/>
                <a:gd name="T66" fmla="*/ 9561 w 15187"/>
                <a:gd name="T67" fmla="*/ 8267 h 11142"/>
                <a:gd name="T68" fmla="*/ 9893 w 15187"/>
                <a:gd name="T69" fmla="*/ 9776 h 11142"/>
                <a:gd name="T70" fmla="*/ 9523 w 15187"/>
                <a:gd name="T71" fmla="*/ 10699 h 11142"/>
                <a:gd name="T72" fmla="*/ 8033 w 15187"/>
                <a:gd name="T73" fmla="*/ 10573 h 11142"/>
                <a:gd name="T74" fmla="*/ 7942 w 15187"/>
                <a:gd name="T75" fmla="*/ 10378 h 11142"/>
                <a:gd name="T76" fmla="*/ 7218 w 15187"/>
                <a:gd name="T77" fmla="*/ 10650 h 11142"/>
                <a:gd name="T78" fmla="*/ 5285 w 15187"/>
                <a:gd name="T79" fmla="*/ 10028 h 1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5187" h="11142">
                  <a:moveTo>
                    <a:pt x="5285" y="10028"/>
                  </a:moveTo>
                  <a:lnTo>
                    <a:pt x="5241" y="9710"/>
                  </a:lnTo>
                  <a:lnTo>
                    <a:pt x="5370" y="9432"/>
                  </a:lnTo>
                  <a:lnTo>
                    <a:pt x="5233" y="9178"/>
                  </a:lnTo>
                  <a:lnTo>
                    <a:pt x="4621" y="9040"/>
                  </a:lnTo>
                  <a:lnTo>
                    <a:pt x="4434" y="9449"/>
                  </a:lnTo>
                  <a:lnTo>
                    <a:pt x="3963" y="10867"/>
                  </a:lnTo>
                  <a:lnTo>
                    <a:pt x="3641" y="11126"/>
                  </a:lnTo>
                  <a:lnTo>
                    <a:pt x="2596" y="10940"/>
                  </a:lnTo>
                  <a:lnTo>
                    <a:pt x="1789" y="10455"/>
                  </a:lnTo>
                  <a:lnTo>
                    <a:pt x="1960" y="9717"/>
                  </a:lnTo>
                  <a:lnTo>
                    <a:pt x="1450" y="9774"/>
                  </a:lnTo>
                  <a:lnTo>
                    <a:pt x="575" y="9268"/>
                  </a:lnTo>
                  <a:lnTo>
                    <a:pt x="225" y="8805"/>
                  </a:lnTo>
                  <a:lnTo>
                    <a:pt x="214" y="8787"/>
                  </a:lnTo>
                  <a:lnTo>
                    <a:pt x="275" y="8036"/>
                  </a:lnTo>
                  <a:lnTo>
                    <a:pt x="1041" y="7093"/>
                  </a:lnTo>
                  <a:lnTo>
                    <a:pt x="1064" y="5894"/>
                  </a:lnTo>
                  <a:lnTo>
                    <a:pt x="902" y="5720"/>
                  </a:lnTo>
                  <a:lnTo>
                    <a:pt x="587" y="5637"/>
                  </a:lnTo>
                  <a:lnTo>
                    <a:pt x="95" y="4814"/>
                  </a:lnTo>
                  <a:lnTo>
                    <a:pt x="0" y="4241"/>
                  </a:lnTo>
                  <a:lnTo>
                    <a:pt x="725" y="3473"/>
                  </a:lnTo>
                  <a:lnTo>
                    <a:pt x="737" y="3467"/>
                  </a:lnTo>
                  <a:lnTo>
                    <a:pt x="1357" y="3094"/>
                  </a:lnTo>
                  <a:lnTo>
                    <a:pt x="967" y="3962"/>
                  </a:lnTo>
                  <a:lnTo>
                    <a:pt x="958" y="4542"/>
                  </a:lnTo>
                  <a:lnTo>
                    <a:pt x="1235" y="4658"/>
                  </a:lnTo>
                  <a:lnTo>
                    <a:pt x="1557" y="4271"/>
                  </a:lnTo>
                  <a:lnTo>
                    <a:pt x="2180" y="3525"/>
                  </a:lnTo>
                  <a:lnTo>
                    <a:pt x="3357" y="2764"/>
                  </a:lnTo>
                  <a:lnTo>
                    <a:pt x="4772" y="2368"/>
                  </a:lnTo>
                  <a:lnTo>
                    <a:pt x="4775" y="2368"/>
                  </a:lnTo>
                  <a:lnTo>
                    <a:pt x="4796" y="2366"/>
                  </a:lnTo>
                  <a:lnTo>
                    <a:pt x="5235" y="2245"/>
                  </a:lnTo>
                  <a:lnTo>
                    <a:pt x="5902" y="1584"/>
                  </a:lnTo>
                  <a:lnTo>
                    <a:pt x="6314" y="1487"/>
                  </a:lnTo>
                  <a:lnTo>
                    <a:pt x="7475" y="320"/>
                  </a:lnTo>
                  <a:lnTo>
                    <a:pt x="9153" y="0"/>
                  </a:lnTo>
                  <a:lnTo>
                    <a:pt x="10463" y="444"/>
                  </a:lnTo>
                  <a:lnTo>
                    <a:pt x="11733" y="1687"/>
                  </a:lnTo>
                  <a:lnTo>
                    <a:pt x="12229" y="2322"/>
                  </a:lnTo>
                  <a:lnTo>
                    <a:pt x="12086" y="2641"/>
                  </a:lnTo>
                  <a:lnTo>
                    <a:pt x="11919" y="2784"/>
                  </a:lnTo>
                  <a:lnTo>
                    <a:pt x="12928" y="3514"/>
                  </a:lnTo>
                  <a:lnTo>
                    <a:pt x="12748" y="1952"/>
                  </a:lnTo>
                  <a:lnTo>
                    <a:pt x="12797" y="1323"/>
                  </a:lnTo>
                  <a:lnTo>
                    <a:pt x="12808" y="1312"/>
                  </a:lnTo>
                  <a:lnTo>
                    <a:pt x="14099" y="374"/>
                  </a:lnTo>
                  <a:lnTo>
                    <a:pt x="14117" y="374"/>
                  </a:lnTo>
                  <a:lnTo>
                    <a:pt x="14715" y="690"/>
                  </a:lnTo>
                  <a:lnTo>
                    <a:pt x="15054" y="1820"/>
                  </a:lnTo>
                  <a:lnTo>
                    <a:pt x="15187" y="2929"/>
                  </a:lnTo>
                  <a:lnTo>
                    <a:pt x="15074" y="4582"/>
                  </a:lnTo>
                  <a:lnTo>
                    <a:pt x="14612" y="5722"/>
                  </a:lnTo>
                  <a:lnTo>
                    <a:pt x="13760" y="6707"/>
                  </a:lnTo>
                  <a:lnTo>
                    <a:pt x="12558" y="7029"/>
                  </a:lnTo>
                  <a:lnTo>
                    <a:pt x="11787" y="6939"/>
                  </a:lnTo>
                  <a:lnTo>
                    <a:pt x="11439" y="7550"/>
                  </a:lnTo>
                  <a:lnTo>
                    <a:pt x="11079" y="7951"/>
                  </a:lnTo>
                  <a:lnTo>
                    <a:pt x="10469" y="8057"/>
                  </a:lnTo>
                  <a:lnTo>
                    <a:pt x="9991" y="7940"/>
                  </a:lnTo>
                  <a:lnTo>
                    <a:pt x="9483" y="7596"/>
                  </a:lnTo>
                  <a:lnTo>
                    <a:pt x="9225" y="7666"/>
                  </a:lnTo>
                  <a:lnTo>
                    <a:pt x="9222" y="7674"/>
                  </a:lnTo>
                  <a:lnTo>
                    <a:pt x="9246" y="7826"/>
                  </a:lnTo>
                  <a:lnTo>
                    <a:pt x="9489" y="8150"/>
                  </a:lnTo>
                  <a:lnTo>
                    <a:pt x="9561" y="8267"/>
                  </a:lnTo>
                  <a:lnTo>
                    <a:pt x="9838" y="8848"/>
                  </a:lnTo>
                  <a:lnTo>
                    <a:pt x="9893" y="9776"/>
                  </a:lnTo>
                  <a:lnTo>
                    <a:pt x="10032" y="10435"/>
                  </a:lnTo>
                  <a:lnTo>
                    <a:pt x="9523" y="10699"/>
                  </a:lnTo>
                  <a:lnTo>
                    <a:pt x="8339" y="10696"/>
                  </a:lnTo>
                  <a:lnTo>
                    <a:pt x="8033" y="10573"/>
                  </a:lnTo>
                  <a:lnTo>
                    <a:pt x="8018" y="10556"/>
                  </a:lnTo>
                  <a:lnTo>
                    <a:pt x="7942" y="10378"/>
                  </a:lnTo>
                  <a:lnTo>
                    <a:pt x="7674" y="10271"/>
                  </a:lnTo>
                  <a:lnTo>
                    <a:pt x="7218" y="10650"/>
                  </a:lnTo>
                  <a:lnTo>
                    <a:pt x="6386" y="11142"/>
                  </a:lnTo>
                  <a:lnTo>
                    <a:pt x="5285" y="10028"/>
                  </a:lnTo>
                  <a:close/>
                </a:path>
              </a:pathLst>
            </a:custGeom>
            <a:solidFill>
              <a:srgbClr val="FAD1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 42">
              <a:extLst>
                <a:ext uri="{FF2B5EF4-FFF2-40B4-BE49-F238E27FC236}">
                  <a16:creationId xmlns:a16="http://schemas.microsoft.com/office/drawing/2014/main" id="{0470A6F2-D995-454B-9778-519914BC8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6363" y="4618040"/>
              <a:ext cx="246061" cy="330199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43">
              <a:extLst>
                <a:ext uri="{FF2B5EF4-FFF2-40B4-BE49-F238E27FC236}">
                  <a16:creationId xmlns:a16="http://schemas.microsoft.com/office/drawing/2014/main" id="{92F0C9B7-272C-4DF4-B6B5-4AD350167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449" y="4699005"/>
              <a:ext cx="254001" cy="346075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44">
              <a:extLst>
                <a:ext uri="{FF2B5EF4-FFF2-40B4-BE49-F238E27FC236}">
                  <a16:creationId xmlns:a16="http://schemas.microsoft.com/office/drawing/2014/main" id="{B1D80385-52AA-4C03-A243-654931F609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58900" y="3878269"/>
              <a:ext cx="1638300" cy="1214439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 45">
              <a:extLst>
                <a:ext uri="{FF2B5EF4-FFF2-40B4-BE49-F238E27FC236}">
                  <a16:creationId xmlns:a16="http://schemas.microsoft.com/office/drawing/2014/main" id="{ABF14247-0755-4552-90C2-D5913BA70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676" y="4108452"/>
              <a:ext cx="220661" cy="225424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ADCB65B4-FFE4-4D15-BBF3-18F6A0C4574D}"/>
              </a:ext>
            </a:extLst>
          </p:cNvPr>
          <p:cNvSpPr/>
          <p:nvPr/>
        </p:nvSpPr>
        <p:spPr>
          <a:xfrm>
            <a:off x="5809379" y="5272709"/>
            <a:ext cx="68961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Hadoop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3" name="Picture 2" descr="Image result for databricks">
            <a:extLst>
              <a:ext uri="{FF2B5EF4-FFF2-40B4-BE49-F238E27FC236}">
                <a16:creationId xmlns:a16="http://schemas.microsoft.com/office/drawing/2014/main" id="{7C6DDAD6-DC6A-4E41-B0C5-535F5D67F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9409" y="4558775"/>
            <a:ext cx="719136" cy="7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42E793E9-9C9A-4BE4-94E5-8F8ACF2B04FE}"/>
              </a:ext>
            </a:extLst>
          </p:cNvPr>
          <p:cNvSpPr/>
          <p:nvPr/>
        </p:nvSpPr>
        <p:spPr>
          <a:xfrm>
            <a:off x="6664419" y="5288798"/>
            <a:ext cx="83869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Databricks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96" name="Picture 4">
            <a:extLst>
              <a:ext uri="{FF2B5EF4-FFF2-40B4-BE49-F238E27FC236}">
                <a16:creationId xmlns:a16="http://schemas.microsoft.com/office/drawing/2014/main" id="{6A823F96-BB1A-45E7-A885-C4B33B6CB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293" y="4851200"/>
            <a:ext cx="597791" cy="31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900282-489C-43BC-897B-E085EF33ED25}"/>
              </a:ext>
            </a:extLst>
          </p:cNvPr>
          <p:cNvSpPr/>
          <p:nvPr/>
        </p:nvSpPr>
        <p:spPr>
          <a:xfrm>
            <a:off x="9710440" y="5300852"/>
            <a:ext cx="123303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Azure Data Lake </a:t>
            </a:r>
            <a:b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</a:br>
            <a:r>
              <a:rPr kumimoji="0" lang="de-CH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+mn-cs"/>
              </a:rPr>
              <a:t>Storage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017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9E4A3-6782-4ABD-BC3F-F8AF5A63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44307"/>
            <a:ext cx="10688782" cy="1325563"/>
          </a:xfrm>
        </p:spPr>
        <p:txBody>
          <a:bodyPr/>
          <a:lstStyle/>
          <a:p>
            <a:r>
              <a:rPr lang="en-US" dirty="0"/>
              <a:t>Azure SQL Database Family</a:t>
            </a:r>
          </a:p>
        </p:txBody>
      </p:sp>
      <p:pic>
        <p:nvPicPr>
          <p:cNvPr id="8194" name="Picture 2" descr="Synapse SQL architecture">
            <a:extLst>
              <a:ext uri="{FF2B5EF4-FFF2-40B4-BE49-F238E27FC236}">
                <a16:creationId xmlns:a16="http://schemas.microsoft.com/office/drawing/2014/main" id="{1786A6F8-E5F4-4ECA-B52F-5F5FA56B83A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52" r="53989"/>
          <a:stretch/>
        </p:blipFill>
        <p:spPr bwMode="auto">
          <a:xfrm>
            <a:off x="7315200" y="2085172"/>
            <a:ext cx="4666977" cy="3965739"/>
          </a:xfrm>
          <a:prstGeom prst="rect">
            <a:avLst/>
          </a:prstGeom>
          <a:noFill/>
          <a:ln w="635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0612BE-42D1-4CF7-AD37-BC1981F4B049}"/>
              </a:ext>
            </a:extLst>
          </p:cNvPr>
          <p:cNvSpPr txBox="1"/>
          <p:nvPr/>
        </p:nvSpPr>
        <p:spPr>
          <a:xfrm>
            <a:off x="2651029" y="1610324"/>
            <a:ext cx="4423510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SQL Server Hyperscale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22408-E9E1-4E17-B891-C153F4BF8065}"/>
              </a:ext>
            </a:extLst>
          </p:cNvPr>
          <p:cNvSpPr txBox="1"/>
          <p:nvPr/>
        </p:nvSpPr>
        <p:spPr>
          <a:xfrm>
            <a:off x="7569291" y="1607913"/>
            <a:ext cx="4367114" cy="36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Synapse Analytics SQL Pool</a:t>
            </a:r>
          </a:p>
        </p:txBody>
      </p:sp>
      <p:pic>
        <p:nvPicPr>
          <p:cNvPr id="3074" name="Picture 2" descr="AzureSQLDB Hyperscale PublicPreview - FunctionalSchema">
            <a:extLst>
              <a:ext uri="{FF2B5EF4-FFF2-40B4-BE49-F238E27FC236}">
                <a16:creationId xmlns:a16="http://schemas.microsoft.com/office/drawing/2014/main" id="{E0863435-FFF2-4181-B91C-21C9ED7B4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814" y="2085172"/>
            <a:ext cx="4524162" cy="4052895"/>
          </a:xfrm>
          <a:prstGeom prst="rect">
            <a:avLst/>
          </a:prstGeom>
          <a:noFill/>
          <a:ln w="6350">
            <a:solidFill>
              <a:schemeClr val="accent1">
                <a:shade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9CDF67-624A-4D9D-B888-0FCD925C3425}"/>
              </a:ext>
            </a:extLst>
          </p:cNvPr>
          <p:cNvSpPr txBox="1"/>
          <p:nvPr/>
        </p:nvSpPr>
        <p:spPr>
          <a:xfrm>
            <a:off x="51614" y="1608850"/>
            <a:ext cx="2521339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SQL DB</a:t>
            </a:r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78C8275F-A696-422D-BBED-D5B40D52C1F0}"/>
              </a:ext>
            </a:extLst>
          </p:cNvPr>
          <p:cNvSpPr/>
          <p:nvPr/>
        </p:nvSpPr>
        <p:spPr>
          <a:xfrm>
            <a:off x="789709" y="2279465"/>
            <a:ext cx="951807" cy="9351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  <a:p>
            <a:pPr algn="ctr"/>
            <a:r>
              <a:rPr lang="en-US" dirty="0"/>
              <a:t>[Cache]</a:t>
            </a:r>
            <a:endParaRPr lang="en-CH" dirty="0"/>
          </a:p>
        </p:txBody>
      </p:sp>
      <p:sp>
        <p:nvSpPr>
          <p:cNvPr id="15" name="Arrow: Up-Down 14">
            <a:extLst>
              <a:ext uri="{FF2B5EF4-FFF2-40B4-BE49-F238E27FC236}">
                <a16:creationId xmlns:a16="http://schemas.microsoft.com/office/drawing/2014/main" id="{20EBFD84-376A-4B2B-805F-6475730773F5}"/>
              </a:ext>
            </a:extLst>
          </p:cNvPr>
          <p:cNvSpPr/>
          <p:nvPr/>
        </p:nvSpPr>
        <p:spPr>
          <a:xfrm>
            <a:off x="1071214" y="3168925"/>
            <a:ext cx="332509" cy="60267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076" name="Picture 4" descr="Azure Blob Storage Integration: How to Connect to Azure Blob | Cleo">
            <a:extLst>
              <a:ext uri="{FF2B5EF4-FFF2-40B4-BE49-F238E27FC236}">
                <a16:creationId xmlns:a16="http://schemas.microsoft.com/office/drawing/2014/main" id="{0F9D7846-C473-4B88-BDD3-A1D40E8C0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91" r="21898"/>
          <a:stretch/>
        </p:blipFill>
        <p:spPr bwMode="auto">
          <a:xfrm>
            <a:off x="908857" y="3771598"/>
            <a:ext cx="727365" cy="58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rverlose Computeebene - Azure SQL Database | Microsoft Docs">
            <a:extLst>
              <a:ext uri="{FF2B5EF4-FFF2-40B4-BE49-F238E27FC236}">
                <a16:creationId xmlns:a16="http://schemas.microsoft.com/office/drawing/2014/main" id="{9E35F000-73CC-4A59-BD54-3C3D5615F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93" y="4884836"/>
            <a:ext cx="2062460" cy="125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591447C-0E5D-420C-9E2E-C86A9A8E7D95}"/>
              </a:ext>
            </a:extLst>
          </p:cNvPr>
          <p:cNvSpPr txBox="1"/>
          <p:nvPr/>
        </p:nvSpPr>
        <p:spPr>
          <a:xfrm>
            <a:off x="143053" y="4532467"/>
            <a:ext cx="2521339" cy="362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67"/>
            <a:r>
              <a:rPr lang="en-US" sz="1765" u="sng" dirty="0">
                <a:solidFill>
                  <a:prstClr val="black"/>
                </a:solidFill>
                <a:latin typeface="Calibri" panose="020F0502020204030204"/>
              </a:rPr>
              <a:t>Azure SQL Serverless</a:t>
            </a:r>
          </a:p>
        </p:txBody>
      </p:sp>
    </p:spTree>
    <p:extLst>
      <p:ext uri="{BB962C8B-B14F-4D97-AF65-F5344CB8AC3E}">
        <p14:creationId xmlns:p14="http://schemas.microsoft.com/office/powerpoint/2010/main" val="233521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3A07-219C-4AFC-9320-2824FA100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966D3-FD3D-4F0C-8733-E64236F04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853"/>
            <a:ext cx="10515600" cy="1067168"/>
          </a:xfrm>
        </p:spPr>
        <p:txBody>
          <a:bodyPr>
            <a:normAutofit/>
          </a:bodyPr>
          <a:lstStyle/>
          <a:p>
            <a:r>
              <a:rPr lang="en-US" sz="1961" dirty="0">
                <a:hlinkClick r:id="rId2"/>
              </a:rPr>
              <a:t>Build your full-PaaS IoT solution with Azure SQL Database - Microsoft Tech Community</a:t>
            </a:r>
            <a:endParaRPr lang="en-US" sz="1961" dirty="0"/>
          </a:p>
          <a:p>
            <a:pPr lvl="1"/>
            <a:r>
              <a:rPr lang="en-US" sz="1561" dirty="0">
                <a:hlinkClick r:id="rId3"/>
              </a:rPr>
              <a:t>Scaling up an IoT workload using an M-series Azure SQL database - Microsoft Tech Community</a:t>
            </a:r>
            <a:endParaRPr lang="en-US" sz="1561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D2A7FC6-FE02-49B1-A134-634030910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201" y="2653278"/>
            <a:ext cx="9330520" cy="369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8413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9A253-1F48-475E-BECD-CF776517C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Data Volume </a:t>
            </a:r>
            <a:br>
              <a:rPr lang="en-US" dirty="0"/>
            </a:br>
            <a:r>
              <a:rPr lang="en-US" sz="2400" dirty="0"/>
              <a:t>(after ~ 6 months up and running)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FA177-DC3E-4EEF-8BD0-E370C137D9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     20’000’000 events per day</a:t>
            </a:r>
          </a:p>
          <a:p>
            <a:pPr lvl="1"/>
            <a:r>
              <a:rPr lang="en-US" dirty="0"/>
              <a:t>Avg 	230 events per second</a:t>
            </a:r>
          </a:p>
          <a:p>
            <a:pPr lvl="1"/>
            <a:r>
              <a:rPr lang="en-US" dirty="0"/>
              <a:t>Peak  20’000 events per second</a:t>
            </a:r>
          </a:p>
          <a:p>
            <a:r>
              <a:rPr lang="en-US" dirty="0"/>
              <a:t>3'881'478'093 events currently stored in database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Multiple ML Jobs running in the background</a:t>
            </a:r>
          </a:p>
          <a:p>
            <a:r>
              <a:rPr lang="en-US" dirty="0"/>
              <a:t>~ 20 Interactive Users </a:t>
            </a:r>
          </a:p>
        </p:txBody>
      </p:sp>
    </p:spTree>
    <p:extLst>
      <p:ext uri="{BB962C8B-B14F-4D97-AF65-F5344CB8AC3E}">
        <p14:creationId xmlns:p14="http://schemas.microsoft.com/office/powerpoint/2010/main" val="16772892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2231E-5AF9-4376-83D0-E7A46BB330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79F469-78BC-4AEE-A21F-9451D51DEC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74F498-0D0C-4A73-A1D1-0C9F971301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1116"/>
            <a:ext cx="12492781" cy="690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406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4F39E2-D8D5-46FA-A135-2101408436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51116"/>
            <a:ext cx="12492781" cy="69091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88232-4544-4806-948D-737014D9A7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8740" y="3878346"/>
            <a:ext cx="5124459" cy="24280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279EB39-AD0E-4DF2-BDD8-74392FDBA56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089" y="1750970"/>
            <a:ext cx="4117834" cy="11112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746384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9D949-CE3D-41B0-A990-9D67263EC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Scale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70AB4-DAB2-4499-B87E-93356E344C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558BC-8D81-4A09-BA86-E3E6C46D38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04638"/>
            <a:ext cx="12192000" cy="555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908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5C7E9-F598-44C8-9417-C6B555110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IoT Hub (Edge)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4B809-4863-4CE7-B99A-DA0A1E038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400" dirty="0">
                <a:solidFill>
                  <a:srgbClr val="171717"/>
                </a:solidFill>
                <a:latin typeface="Segoe UI" panose="020B0502040204020203" pitchFamily="34" charset="0"/>
              </a:rPr>
              <a:t>IoT Hub is a managed service hosted in the cloud that acts as a central message hub for communication between an IoT application and its attached devices. </a:t>
            </a:r>
            <a:br>
              <a:rPr lang="en-US" sz="1400" dirty="0">
                <a:solidFill>
                  <a:srgbClr val="171717"/>
                </a:solidFill>
                <a:latin typeface="Segoe UI" panose="020B0502040204020203" pitchFamily="34" charset="0"/>
              </a:rPr>
            </a:br>
            <a:r>
              <a:rPr lang="en-US" sz="1400" dirty="0">
                <a:solidFill>
                  <a:srgbClr val="171717"/>
                </a:solidFill>
                <a:latin typeface="Segoe UI" panose="020B0502040204020203" pitchFamily="34" charset="0"/>
              </a:rPr>
              <a:t>You can connect millions of devices and their backend solutions reliably and securely. Almost any device can be connected to an IoT Hub.</a:t>
            </a:r>
          </a:p>
          <a:p>
            <a:r>
              <a:rPr lang="en-US" sz="1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Several messaging patterns are supported, including device-to-cloud telemetry, uploading files from devices, and request-reply methods to control your devices from the cloud. </a:t>
            </a:r>
            <a:br>
              <a:rPr lang="en-US" sz="1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r>
              <a:rPr lang="en-US" sz="1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IoT Hub also supports monitoring to help you track device creation, device connections, and device failures.</a:t>
            </a:r>
          </a:p>
          <a:p>
            <a:r>
              <a:rPr lang="en-US" sz="1400" b="0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  <a:t>Azure IoT Edge moves cloud analytics and custom business logic to devices so that your organization can focus on business insights instead of data management. </a:t>
            </a:r>
            <a:endParaRPr lang="en-CH" sz="2000" dirty="0"/>
          </a:p>
        </p:txBody>
      </p:sp>
      <p:pic>
        <p:nvPicPr>
          <p:cNvPr id="2050" name="Picture 2" descr="Azure IoT Hub Overview - CodeProject">
            <a:extLst>
              <a:ext uri="{FF2B5EF4-FFF2-40B4-BE49-F238E27FC236}">
                <a16:creationId xmlns:a16="http://schemas.microsoft.com/office/drawing/2014/main" id="{82D672F1-2A59-4CD7-B570-056D919EE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18" y="4481384"/>
            <a:ext cx="4829175" cy="14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9036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1B149-80E9-466E-8AD3-5DD41AB51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8200A-8CFA-4D07-A69C-74B9958EEF5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3237" y="2743199"/>
            <a:ext cx="3320144" cy="2988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F4C786-E734-4D8C-9BA4-7DF9081220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19129" y="1690688"/>
            <a:ext cx="8379634" cy="493849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CFC9F0-A784-45A3-8B37-64981DCABB9B}"/>
              </a:ext>
            </a:extLst>
          </p:cNvPr>
          <p:cNvCxnSpPr/>
          <p:nvPr/>
        </p:nvCxnSpPr>
        <p:spPr>
          <a:xfrm>
            <a:off x="1408517" y="3140765"/>
            <a:ext cx="1845838" cy="403245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5897E9C-99D6-4BFF-B92A-DF5E2E73F6AB}"/>
              </a:ext>
            </a:extLst>
          </p:cNvPr>
          <p:cNvCxnSpPr>
            <a:cxnSpLocks/>
          </p:cNvCxnSpPr>
          <p:nvPr/>
        </p:nvCxnSpPr>
        <p:spPr>
          <a:xfrm flipV="1">
            <a:off x="1408517" y="4992284"/>
            <a:ext cx="1845838" cy="738970"/>
          </a:xfrm>
          <a:prstGeom prst="line">
            <a:avLst/>
          </a:prstGeom>
          <a:ln w="12700"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7627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441B-ECC5-4906-83F3-A0B6B686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2F0E-119F-45CC-A7C5-9BF89D78E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Goal and Solution Overview</a:t>
            </a:r>
          </a:p>
          <a:p>
            <a:r>
              <a:rPr lang="en-US" dirty="0"/>
              <a:t>Deploy Solution</a:t>
            </a:r>
          </a:p>
          <a:p>
            <a:r>
              <a:rPr lang="en-US" dirty="0"/>
              <a:t>Internals</a:t>
            </a:r>
          </a:p>
          <a:p>
            <a:pPr lvl="1"/>
            <a:r>
              <a:rPr lang="en-US" dirty="0"/>
              <a:t>Auto Signal Registration</a:t>
            </a:r>
          </a:p>
          <a:p>
            <a:pPr lvl="1"/>
            <a:r>
              <a:rPr lang="en-US" dirty="0"/>
              <a:t>Handle Duplicate Values</a:t>
            </a:r>
          </a:p>
          <a:p>
            <a:pPr lvl="1"/>
            <a:r>
              <a:rPr lang="en-US" dirty="0"/>
              <a:t>Storage Details</a:t>
            </a:r>
          </a:p>
          <a:p>
            <a:pPr lvl="1"/>
            <a:r>
              <a:rPr lang="en-US" dirty="0"/>
              <a:t>Poor man’s digital twin </a:t>
            </a:r>
          </a:p>
          <a:p>
            <a:pPr lvl="1"/>
            <a:r>
              <a:rPr lang="en-US" dirty="0"/>
              <a:t>Restrict Data Access</a:t>
            </a:r>
          </a:p>
          <a:p>
            <a:pPr lvl="1"/>
            <a:r>
              <a:rPr lang="en-US" dirty="0"/>
              <a:t>Efficient Queries</a:t>
            </a:r>
          </a:p>
          <a:p>
            <a:pPr lvl="1"/>
            <a:r>
              <a:rPr lang="en-US" dirty="0"/>
              <a:t>Monitor activity/reset the database</a:t>
            </a:r>
          </a:p>
          <a:p>
            <a:r>
              <a:rPr lang="en-US" dirty="0"/>
              <a:t>Database Tiers</a:t>
            </a:r>
          </a:p>
          <a:p>
            <a:r>
              <a:rPr lang="en-US" dirty="0">
                <a:highlight>
                  <a:srgbClr val="FFFF00"/>
                </a:highlight>
              </a:rPr>
              <a:t>Conclusion and next Steps</a:t>
            </a:r>
          </a:p>
          <a:p>
            <a:pPr marL="457200" lvl="1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99313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7B67-73A5-4950-ADC1-081A053A0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ingest and presentation</a:t>
            </a:r>
          </a:p>
        </p:txBody>
      </p:sp>
      <p:pic>
        <p:nvPicPr>
          <p:cNvPr id="5" name="Picture 2" descr="Microsoft BI Tools: Azure Stream Analytics">
            <a:extLst>
              <a:ext uri="{FF2B5EF4-FFF2-40B4-BE49-F238E27FC236}">
                <a16:creationId xmlns:a16="http://schemas.microsoft.com/office/drawing/2014/main" id="{DCF5535F-263B-4DC5-A86C-1F4F6BB8C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650" y="3476690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A705E7-3F55-47D0-A7D9-25BC1CA83B55}"/>
              </a:ext>
            </a:extLst>
          </p:cNvPr>
          <p:cNvSpPr txBox="1"/>
          <p:nvPr/>
        </p:nvSpPr>
        <p:spPr>
          <a:xfrm>
            <a:off x="2359336" y="3999184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pic>
        <p:nvPicPr>
          <p:cNvPr id="9" name="Picture 2" descr="Azure SQL Database with Elastic pools – Lee's Tech Blog">
            <a:extLst>
              <a:ext uri="{FF2B5EF4-FFF2-40B4-BE49-F238E27FC236}">
                <a16:creationId xmlns:a16="http://schemas.microsoft.com/office/drawing/2014/main" id="{4E33686F-517E-41BB-ABFF-963F9F8A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119" y="3476690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E05FA-2F89-4411-94BF-CF75E03A178C}"/>
              </a:ext>
            </a:extLst>
          </p:cNvPr>
          <p:cNvCxnSpPr>
            <a:cxnSpLocks/>
          </p:cNvCxnSpPr>
          <p:nvPr/>
        </p:nvCxnSpPr>
        <p:spPr>
          <a:xfrm>
            <a:off x="3149860" y="3709805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D2B24-A1EB-424D-BFF4-87B68C9CB903}"/>
              </a:ext>
            </a:extLst>
          </p:cNvPr>
          <p:cNvSpPr txBox="1"/>
          <p:nvPr/>
        </p:nvSpPr>
        <p:spPr>
          <a:xfrm>
            <a:off x="3794905" y="3999184"/>
            <a:ext cx="960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Azure SQL </a:t>
            </a:r>
            <a:br>
              <a:rPr lang="en-US" sz="1400" dirty="0"/>
            </a:br>
            <a:r>
              <a:rPr lang="en-US" sz="1400" dirty="0"/>
              <a:t>Database</a:t>
            </a:r>
          </a:p>
        </p:txBody>
      </p:sp>
      <p:pic>
        <p:nvPicPr>
          <p:cNvPr id="15" name="Picture 2" descr="Azure SQL Database with Elastic pools – Lee's Tech Blog">
            <a:extLst>
              <a:ext uri="{FF2B5EF4-FFF2-40B4-BE49-F238E27FC236}">
                <a16:creationId xmlns:a16="http://schemas.microsoft.com/office/drawing/2014/main" id="{2049D06D-055F-4AF1-99E2-1714803A3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8550" y="4890616"/>
            <a:ext cx="588977" cy="58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E03AA6-553B-49E2-BDA3-1921D28C172A}"/>
              </a:ext>
            </a:extLst>
          </p:cNvPr>
          <p:cNvSpPr txBox="1"/>
          <p:nvPr/>
        </p:nvSpPr>
        <p:spPr>
          <a:xfrm>
            <a:off x="2381139" y="5413110"/>
            <a:ext cx="91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Reference</a:t>
            </a:r>
          </a:p>
          <a:p>
            <a:pPr algn="ctr"/>
            <a:r>
              <a:rPr lang="en-US" sz="1400" dirty="0"/>
              <a:t>Data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B8DD805-9601-4476-A2CE-2F18D362F10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2780734" y="4522404"/>
            <a:ext cx="0" cy="299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Preise – IoT Hub | Microsoft Azure">
            <a:extLst>
              <a:ext uri="{FF2B5EF4-FFF2-40B4-BE49-F238E27FC236}">
                <a16:creationId xmlns:a16="http://schemas.microsoft.com/office/drawing/2014/main" id="{5027943F-1551-4976-9060-0C51D6B73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97" y="3439073"/>
            <a:ext cx="1009444" cy="52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2A93C8D-3B61-40C4-BCB6-7EB9AE3340FD}"/>
              </a:ext>
            </a:extLst>
          </p:cNvPr>
          <p:cNvSpPr txBox="1"/>
          <p:nvPr/>
        </p:nvSpPr>
        <p:spPr>
          <a:xfrm>
            <a:off x="906803" y="3999184"/>
            <a:ext cx="4860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IoT</a:t>
            </a:r>
            <a:br>
              <a:rPr lang="en-US" sz="1400" dirty="0"/>
            </a:br>
            <a:r>
              <a:rPr lang="en-US" sz="1400" dirty="0"/>
              <a:t>Hub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B9C04D-109E-405C-B94C-451005A56A21}"/>
              </a:ext>
            </a:extLst>
          </p:cNvPr>
          <p:cNvCxnSpPr>
            <a:cxnSpLocks/>
          </p:cNvCxnSpPr>
          <p:nvPr/>
        </p:nvCxnSpPr>
        <p:spPr>
          <a:xfrm>
            <a:off x="1570295" y="3704052"/>
            <a:ext cx="703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llout: Bent Line 25">
            <a:extLst>
              <a:ext uri="{FF2B5EF4-FFF2-40B4-BE49-F238E27FC236}">
                <a16:creationId xmlns:a16="http://schemas.microsoft.com/office/drawing/2014/main" id="{17BEE9DA-70EA-42C7-955B-A8465710F222}"/>
              </a:ext>
            </a:extLst>
          </p:cNvPr>
          <p:cNvSpPr/>
          <p:nvPr/>
        </p:nvSpPr>
        <p:spPr>
          <a:xfrm>
            <a:off x="5750498" y="1718875"/>
            <a:ext cx="2198226" cy="894913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82"/>
              <a:gd name="adj6" fmla="val -848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 duplicate delivery of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28" name="Callout: Bent Line 27">
            <a:extLst>
              <a:ext uri="{FF2B5EF4-FFF2-40B4-BE49-F238E27FC236}">
                <a16:creationId xmlns:a16="http://schemas.microsoft.com/office/drawing/2014/main" id="{F6649FFB-5E51-4A94-B29A-A18CABED7DFD}"/>
              </a:ext>
            </a:extLst>
          </p:cNvPr>
          <p:cNvSpPr/>
          <p:nvPr/>
        </p:nvSpPr>
        <p:spPr>
          <a:xfrm>
            <a:off x="7804504" y="2793402"/>
            <a:ext cx="2391070" cy="1272266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7778"/>
              <a:gd name="adj6" fmla="val -1309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 data only allowed rows, company internal but also for third party users</a:t>
            </a:r>
            <a:endParaRPr lang="en-US" sz="1100" dirty="0"/>
          </a:p>
        </p:txBody>
      </p:sp>
      <p:sp>
        <p:nvSpPr>
          <p:cNvPr id="30" name="Callout: Bent Line 29">
            <a:extLst>
              <a:ext uri="{FF2B5EF4-FFF2-40B4-BE49-F238E27FC236}">
                <a16:creationId xmlns:a16="http://schemas.microsoft.com/office/drawing/2014/main" id="{84D4E801-3D55-4414-ACA4-6FE4F6E95945}"/>
              </a:ext>
            </a:extLst>
          </p:cNvPr>
          <p:cNvSpPr/>
          <p:nvPr/>
        </p:nvSpPr>
        <p:spPr>
          <a:xfrm>
            <a:off x="3853733" y="4861433"/>
            <a:ext cx="2345239" cy="110688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18313"/>
              <a:gd name="adj6" fmla="val -3716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signal name with internal  </a:t>
            </a:r>
            <a:br>
              <a:rPr lang="en-US" dirty="0"/>
            </a:br>
            <a:r>
              <a:rPr lang="en-US" dirty="0" err="1"/>
              <a:t>SignalId</a:t>
            </a:r>
            <a:endParaRPr lang="en-US" dirty="0"/>
          </a:p>
          <a:p>
            <a:pPr algn="ctr"/>
            <a:r>
              <a:rPr lang="en-US" sz="1100" dirty="0"/>
              <a:t>(Tuned for efficiency)</a:t>
            </a:r>
          </a:p>
        </p:txBody>
      </p:sp>
      <p:sp>
        <p:nvSpPr>
          <p:cNvPr id="32" name="Callout: Bent Line 31">
            <a:extLst>
              <a:ext uri="{FF2B5EF4-FFF2-40B4-BE49-F238E27FC236}">
                <a16:creationId xmlns:a16="http://schemas.microsoft.com/office/drawing/2014/main" id="{C66A6811-F26C-4E25-B93B-50E93B0D271A}"/>
              </a:ext>
            </a:extLst>
          </p:cNvPr>
          <p:cNvSpPr/>
          <p:nvPr/>
        </p:nvSpPr>
        <p:spPr>
          <a:xfrm>
            <a:off x="7804504" y="4260795"/>
            <a:ext cx="2391070" cy="1057944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2823"/>
              <a:gd name="adj6" fmla="val -130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Keep history of all security relevant meta data changes</a:t>
            </a:r>
            <a:endParaRPr lang="en-US" sz="1100" dirty="0"/>
          </a:p>
        </p:txBody>
      </p:sp>
      <p:sp>
        <p:nvSpPr>
          <p:cNvPr id="3" name="Callout: Bent Line 2">
            <a:extLst>
              <a:ext uri="{FF2B5EF4-FFF2-40B4-BE49-F238E27FC236}">
                <a16:creationId xmlns:a16="http://schemas.microsoft.com/office/drawing/2014/main" id="{C53C303B-6D19-466F-B639-9751B8CF69CE}"/>
              </a:ext>
            </a:extLst>
          </p:cNvPr>
          <p:cNvSpPr/>
          <p:nvPr/>
        </p:nvSpPr>
        <p:spPr>
          <a:xfrm>
            <a:off x="2614109" y="2254671"/>
            <a:ext cx="2198226" cy="79184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8668"/>
              <a:gd name="adj6" fmla="val -380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Deal with </a:t>
            </a:r>
            <a:br>
              <a:rPr lang="en-US" dirty="0"/>
            </a:br>
            <a:r>
              <a:rPr lang="en-US" dirty="0"/>
              <a:t>mal formed events</a:t>
            </a:r>
          </a:p>
          <a:p>
            <a:pPr algn="ctr"/>
            <a:r>
              <a:rPr lang="en-US" sz="1100" dirty="0"/>
              <a:t>(Keep them for quality control)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FAAEA5B-7769-49F8-BCF7-B22E4020B9FC}"/>
              </a:ext>
            </a:extLst>
          </p:cNvPr>
          <p:cNvSpPr/>
          <p:nvPr/>
        </p:nvSpPr>
        <p:spPr>
          <a:xfrm rot="20439882">
            <a:off x="2714463" y="1825222"/>
            <a:ext cx="2795225" cy="4374882"/>
          </a:xfrm>
          <a:prstGeom prst="ellipse">
            <a:avLst/>
          </a:prstGeom>
          <a:noFill/>
          <a:ln w="3492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9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02940-B6DD-487B-8583-8B76159E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Azure SQL Database Structures 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4FA36A61-2F59-4FE6-865E-3C04B4F1F559}"/>
              </a:ext>
            </a:extLst>
          </p:cNvPr>
          <p:cNvSpPr/>
          <p:nvPr/>
        </p:nvSpPr>
        <p:spPr>
          <a:xfrm>
            <a:off x="1511870" y="1421844"/>
            <a:ext cx="10379110" cy="5337683"/>
          </a:xfrm>
          <a:prstGeom prst="flowChartMagneticDisk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71EB808-A8DE-4F25-901A-69EF93895A4C}"/>
              </a:ext>
            </a:extLst>
          </p:cNvPr>
          <p:cNvCxnSpPr>
            <a:cxnSpLocks/>
          </p:cNvCxnSpPr>
          <p:nvPr/>
        </p:nvCxnSpPr>
        <p:spPr>
          <a:xfrm>
            <a:off x="4858377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A6C428-F9E0-4C5F-98AD-1D3FCA2D65D1}"/>
              </a:ext>
            </a:extLst>
          </p:cNvPr>
          <p:cNvCxnSpPr>
            <a:cxnSpLocks/>
          </p:cNvCxnSpPr>
          <p:nvPr/>
        </p:nvCxnSpPr>
        <p:spPr>
          <a:xfrm>
            <a:off x="8542772" y="1484146"/>
            <a:ext cx="0" cy="5213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C8DC9DA-BD43-421D-88F8-45836804F1E5}"/>
              </a:ext>
            </a:extLst>
          </p:cNvPr>
          <p:cNvSpPr txBox="1"/>
          <p:nvPr/>
        </p:nvSpPr>
        <p:spPr>
          <a:xfrm>
            <a:off x="2451797" y="1792403"/>
            <a:ext cx="750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Ingest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8A31ED-B6F9-4F1D-B961-0891206C437A}"/>
              </a:ext>
            </a:extLst>
          </p:cNvPr>
          <p:cNvSpPr txBox="1"/>
          <p:nvPr/>
        </p:nvSpPr>
        <p:spPr>
          <a:xfrm>
            <a:off x="6342444" y="1792403"/>
            <a:ext cx="62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BF16C-EF3A-4A6A-8ACA-8BB31472758B}"/>
              </a:ext>
            </a:extLst>
          </p:cNvPr>
          <p:cNvSpPr txBox="1"/>
          <p:nvPr/>
        </p:nvSpPr>
        <p:spPr>
          <a:xfrm>
            <a:off x="9689449" y="179240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A7DB9E9-F180-424A-AC91-4E7E3F11897E}"/>
              </a:ext>
            </a:extLst>
          </p:cNvPr>
          <p:cNvSpPr/>
          <p:nvPr/>
        </p:nvSpPr>
        <p:spPr>
          <a:xfrm>
            <a:off x="1044781" y="2625516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Microsoft BI Tools: Azure Stream Analytics">
            <a:extLst>
              <a:ext uri="{FF2B5EF4-FFF2-40B4-BE49-F238E27FC236}">
                <a16:creationId xmlns:a16="http://schemas.microsoft.com/office/drawing/2014/main" id="{A16FF947-FC42-4A4F-9109-4E54F4F18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72" y="3690994"/>
            <a:ext cx="588977" cy="45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2EDC4B-80DA-4236-B094-C4CF49C8E0A9}"/>
              </a:ext>
            </a:extLst>
          </p:cNvPr>
          <p:cNvSpPr txBox="1"/>
          <p:nvPr/>
        </p:nvSpPr>
        <p:spPr>
          <a:xfrm>
            <a:off x="142658" y="4213488"/>
            <a:ext cx="8427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Stream</a:t>
            </a:r>
            <a:br>
              <a:rPr lang="en-US" sz="1400" dirty="0"/>
            </a:br>
            <a:r>
              <a:rPr lang="en-US" sz="1400" dirty="0"/>
              <a:t>Analytics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E9656CDD-D9D9-4121-A8A2-1E39931B8A19}"/>
              </a:ext>
            </a:extLst>
          </p:cNvPr>
          <p:cNvSpPr/>
          <p:nvPr/>
        </p:nvSpPr>
        <p:spPr>
          <a:xfrm>
            <a:off x="8184382" y="2838368"/>
            <a:ext cx="713433" cy="653143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0EBEC1A-7F8A-4648-BD20-BBE11369AD6C}"/>
              </a:ext>
            </a:extLst>
          </p:cNvPr>
          <p:cNvSpPr/>
          <p:nvPr/>
        </p:nvSpPr>
        <p:spPr>
          <a:xfrm>
            <a:off x="1055681" y="356034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FBA0D59-BB13-4210-8B6C-4F43E894BD22}"/>
              </a:ext>
            </a:extLst>
          </p:cNvPr>
          <p:cNvSpPr/>
          <p:nvPr/>
        </p:nvSpPr>
        <p:spPr>
          <a:xfrm>
            <a:off x="1045923" y="5168704"/>
            <a:ext cx="713433" cy="65314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F832C79-4CEB-45D3-8919-D7B181BDB436}"/>
              </a:ext>
            </a:extLst>
          </p:cNvPr>
          <p:cNvCxnSpPr/>
          <p:nvPr/>
        </p:nvCxnSpPr>
        <p:spPr>
          <a:xfrm>
            <a:off x="1574656" y="4642338"/>
            <a:ext cx="693210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B122783-3F72-400D-ACFB-48A495F8EA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49" t="2175" r="5258" b="4129"/>
          <a:stretch/>
        </p:blipFill>
        <p:spPr>
          <a:xfrm>
            <a:off x="6096000" y="2263450"/>
            <a:ext cx="1440619" cy="223063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6FF1D5A-DE47-4643-9343-7720D7B33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328" y="4888727"/>
            <a:ext cx="2757508" cy="156211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04F2CD-6C56-4491-9E2A-910231D546B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7945" y="3555287"/>
            <a:ext cx="2028840" cy="100013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25047B-F8DA-482E-91BC-400E2CA88320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54575" y="2552154"/>
            <a:ext cx="2009790" cy="78105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BFF8E86-24C3-4762-8256-37638D86FBD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48965" y="4729258"/>
            <a:ext cx="2724170" cy="147638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8C1D313-F891-45FC-9009-A5812CBA0DA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36211" y="2552154"/>
            <a:ext cx="1500195" cy="117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077296-8059-4295-9D65-CC401EBD436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48926" y="3886915"/>
            <a:ext cx="1500198" cy="1481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9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9" grpId="0" animBg="1"/>
      <p:bldP spid="24" grpId="0" animBg="1"/>
      <p:bldP spid="2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 TEMPLATE">
  <a:themeElements>
    <a:clrScheme name="ST_Illustration_White_Blue">
      <a:dk1>
        <a:srgbClr val="1A1A1A"/>
      </a:dk1>
      <a:lt1>
        <a:srgbClr val="FFFFFF"/>
      </a:lt1>
      <a:dk2>
        <a:srgbClr val="0D0D0D"/>
      </a:dk2>
      <a:lt2>
        <a:srgbClr val="D2D2D2"/>
      </a:lt2>
      <a:accent1>
        <a:srgbClr val="0078D4"/>
      </a:accent1>
      <a:accent2>
        <a:srgbClr val="002050"/>
      </a:accent2>
      <a:accent3>
        <a:srgbClr val="107C10"/>
      </a:accent3>
      <a:accent4>
        <a:srgbClr val="D73B01"/>
      </a:accent4>
      <a:accent5>
        <a:srgbClr val="737373"/>
      </a:accent5>
      <a:accent6>
        <a:srgbClr val="E6E6E6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YYYY-MM-DD Customer Success Solution Plan - IC [Customer]" id="{FECC99A1-6CD3-45AE-BAE3-489975E96485}" vid="{7205422F-7DF1-4D88-A969-FE59EE90D78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6898</Words>
  <Application>Microsoft Office PowerPoint</Application>
  <PresentationFormat>Widescreen</PresentationFormat>
  <Paragraphs>1228</Paragraphs>
  <Slides>71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5" baseType="lpstr">
      <vt:lpstr>-apple-system</vt:lpstr>
      <vt:lpstr>Arial</vt:lpstr>
      <vt:lpstr>Calibri</vt:lpstr>
      <vt:lpstr>Calibri Light</vt:lpstr>
      <vt:lpstr>Consolas</vt:lpstr>
      <vt:lpstr>Courier New</vt:lpstr>
      <vt:lpstr>Segoe UI</vt:lpstr>
      <vt:lpstr>Segoe UI Light</vt:lpstr>
      <vt:lpstr>Segoe UI Semibold</vt:lpstr>
      <vt:lpstr>Segoe UI Semilight</vt:lpstr>
      <vt:lpstr>Wingdings</vt:lpstr>
      <vt:lpstr>Office Theme</vt:lpstr>
      <vt:lpstr>1_WHITE TEMPLATE</vt:lpstr>
      <vt:lpstr>think-cell Slide</vt:lpstr>
      <vt:lpstr>IoT4Solution/Smart Start2 using  - Azure IoTHub,  - Azure Stream Analytics - and Azure SQL</vt:lpstr>
      <vt:lpstr>Agenda</vt:lpstr>
      <vt:lpstr>Goal</vt:lpstr>
      <vt:lpstr>Source of the Architecture (Axpo Hydro)</vt:lpstr>
      <vt:lpstr>Main goals/requirements and features</vt:lpstr>
      <vt:lpstr>Azure Stream Analytics</vt:lpstr>
      <vt:lpstr>Azure IoT Hub (Edge)</vt:lpstr>
      <vt:lpstr>Data ingest and presentation</vt:lpstr>
      <vt:lpstr>Main Azure SQL Database Structures </vt:lpstr>
      <vt:lpstr>Deployment</vt:lpstr>
      <vt:lpstr>Deploy Azure Services</vt:lpstr>
      <vt:lpstr>Deploy SQL Database Schema</vt:lpstr>
      <vt:lpstr>Adjust DB to your project</vt:lpstr>
      <vt:lpstr>Adjust DB to your project - 2</vt:lpstr>
      <vt:lpstr>Add Device &amp; Configure C# Application </vt:lpstr>
      <vt:lpstr>Define and Deploy Stream Analytics Job</vt:lpstr>
      <vt:lpstr>Define and Deploy Stream Analytics Job - 2</vt:lpstr>
      <vt:lpstr>Define and Deploy Stream Analytics Job - 3</vt:lpstr>
      <vt:lpstr>Define and Deploy Stream Analytics Job - 4</vt:lpstr>
      <vt:lpstr>Define and Deploy Stream Analytics Job - 5</vt:lpstr>
      <vt:lpstr>Test Setup in Visual Studio</vt:lpstr>
      <vt:lpstr>Check Data in Database</vt:lpstr>
      <vt:lpstr>Deploy Stream Analytics Job</vt:lpstr>
      <vt:lpstr>Ready to run</vt:lpstr>
      <vt:lpstr>Agenda</vt:lpstr>
      <vt:lpstr>More Details</vt:lpstr>
      <vt:lpstr>Signal Registration  Process</vt:lpstr>
      <vt:lpstr>Main Azure SQL Database Structures </vt:lpstr>
      <vt:lpstr>Auto Signal Registration</vt:lpstr>
      <vt:lpstr>Handle Duplicate Values</vt:lpstr>
      <vt:lpstr>Handle Duplicate Values - 2</vt:lpstr>
      <vt:lpstr>Handle Duplicate Values - 4</vt:lpstr>
      <vt:lpstr>Handle Duplicate Values - 5</vt:lpstr>
      <vt:lpstr>Handle Duplicate Values – 5a</vt:lpstr>
      <vt:lpstr>Storage Details – Basic Usage</vt:lpstr>
      <vt:lpstr>Storage Details – Basic Usage -2</vt:lpstr>
      <vt:lpstr>Storage Details – Advanced Usage</vt:lpstr>
      <vt:lpstr>Storage Details – Advanced Usage</vt:lpstr>
      <vt:lpstr>Storage Details – Advanced Usage</vt:lpstr>
      <vt:lpstr>Storage Details – Advanced Usage</vt:lpstr>
      <vt:lpstr>Storage Details – Advanced Usage -2</vt:lpstr>
      <vt:lpstr>Quick Overview of data in the database</vt:lpstr>
      <vt:lpstr>Remove Data from Measurement&lt;XXX&gt; table</vt:lpstr>
      <vt:lpstr>Remove Data from Measurement&lt;XXX&gt; table -2</vt:lpstr>
      <vt:lpstr>Agenda</vt:lpstr>
      <vt:lpstr>Poor man’s digital twin</vt:lpstr>
      <vt:lpstr>Agenda</vt:lpstr>
      <vt:lpstr>Data ingest and presentation</vt:lpstr>
      <vt:lpstr>Azure SQL Database</vt:lpstr>
      <vt:lpstr>Row level security</vt:lpstr>
      <vt:lpstr>Security related tables</vt:lpstr>
      <vt:lpstr>Performance Optimization(Unique Key reference)</vt:lpstr>
      <vt:lpstr>Temporal Table for Security related tables</vt:lpstr>
      <vt:lpstr>Agenda</vt:lpstr>
      <vt:lpstr>Effizient Queries</vt:lpstr>
      <vt:lpstr>Efficient Queries and Power BI – Direct Query</vt:lpstr>
      <vt:lpstr>Efficient Queries and Power BI – Direct Query</vt:lpstr>
      <vt:lpstr>Agenda</vt:lpstr>
      <vt:lpstr>Monitor Activites</vt:lpstr>
      <vt:lpstr>Reset the database</vt:lpstr>
      <vt:lpstr>Data ingest and presentation</vt:lpstr>
      <vt:lpstr>Agenda</vt:lpstr>
      <vt:lpstr>PowerPoint Presentation</vt:lpstr>
      <vt:lpstr>Azure SQL Database Family</vt:lpstr>
      <vt:lpstr>Scalability</vt:lpstr>
      <vt:lpstr>Current Data Volume  (after ~ 6 months up and running)</vt:lpstr>
      <vt:lpstr>PowerPoint Presentation</vt:lpstr>
      <vt:lpstr>PowerPoint Presentation</vt:lpstr>
      <vt:lpstr>Current Scale Level</vt:lpstr>
      <vt:lpstr>Utilization</vt:lpstr>
      <vt:lpstr>Agenda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Server and IoT @Axpo</dc:title>
  <dc:creator>Meinrad Weiss</dc:creator>
  <cp:lastModifiedBy>Meinrad Weiss</cp:lastModifiedBy>
  <cp:revision>37</cp:revision>
  <dcterms:created xsi:type="dcterms:W3CDTF">2020-10-15T12:27:59Z</dcterms:created>
  <dcterms:modified xsi:type="dcterms:W3CDTF">2022-05-04T05:39:44Z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2020-10-15T12:27:58Z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97e8a0e3-8c1f-4dc2-a70c-fa9b993df51b</vt:lpwstr>
  </property>
  <property fmtid="{D5CDD505-2E9C-101B-9397-08002B2CF9AE}" pid="8" name="MSIP_Label_f42aa342-8706-4288-bd11-ebb85995028c_ContentBits">
    <vt:lpwstr>0</vt:lpwstr>
  </property>
</Properties>
</file>